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8" r:id="rId3"/>
    <p:sldId id="269" r:id="rId4"/>
    <p:sldId id="263" r:id="rId5"/>
    <p:sldId id="270" r:id="rId6"/>
    <p:sldId id="273" r:id="rId7"/>
    <p:sldId id="274" r:id="rId8"/>
    <p:sldId id="271" r:id="rId9"/>
    <p:sldId id="272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1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36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5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3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8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8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9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9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9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4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ogente.com.br/comercio-exterior/armazenagem" TargetMode="External"/><Relationship Id="rId2" Type="http://schemas.openxmlformats.org/officeDocument/2006/relationships/hyperlink" Target="https://portogente.com.br/portopedia/79246-controle-de-estoque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ogente.com.br/portopedia/73871-estoqu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fi.com.br/curso/planejamento-e-gestao-de-almoxarifado-no-setor-publico/#collapse-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fi.com.br/curso/planejamento-e-gestao-de-almoxarifado-no-setor-publico/#collapse-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hyperlink" Target="https://portogente.com.br/portopedia/73871-estoqu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ogente.com.br/portopedia/73528-armazem-de-distribuica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fi.com.br/curso/planejamento-e-gestao-de-almoxarifado-no-setor-publico/#collapse-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997527"/>
            <a:ext cx="9448800" cy="2630974"/>
          </a:xfrm>
        </p:spPr>
        <p:txBody>
          <a:bodyPr>
            <a:normAutofit/>
          </a:bodyPr>
          <a:lstStyle/>
          <a:p>
            <a:r>
              <a:rPr lang="pt-BR" dirty="0" smtClean="0"/>
              <a:t>Controle interno/</a:t>
            </a:r>
            <a:br>
              <a:rPr lang="pt-BR" dirty="0" smtClean="0"/>
            </a:br>
            <a:r>
              <a:rPr lang="pt-BR" sz="4800" dirty="0" smtClean="0"/>
              <a:t>almoxarifado e controle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415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905" y="2690336"/>
            <a:ext cx="9608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Embora </a:t>
            </a:r>
            <a:r>
              <a:rPr lang="pt-BR" sz="2400" dirty="0"/>
              <a:t>não haja menção na estrutura organizacional do almoxarifado, o </a:t>
            </a:r>
            <a:r>
              <a:rPr lang="pt-BR" sz="2400" dirty="0">
                <a:hlinkClick r:id="rId2"/>
              </a:rPr>
              <a:t>controle</a:t>
            </a:r>
            <a:r>
              <a:rPr lang="pt-BR" sz="2400" dirty="0"/>
              <a:t> deve fazer parte do conjunto de atribuições de cada setor envolvido, qual seja recebimento, </a:t>
            </a:r>
            <a:r>
              <a:rPr lang="pt-BR" sz="2400" dirty="0">
                <a:hlinkClick r:id="rId3"/>
              </a:rPr>
              <a:t>armazenagem </a:t>
            </a:r>
            <a:r>
              <a:rPr lang="pt-BR" sz="2400" dirty="0"/>
              <a:t>e distribuição.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50982" y="811170"/>
            <a:ext cx="380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Controle:</a:t>
            </a:r>
          </a:p>
        </p:txBody>
      </p:sp>
    </p:spTree>
    <p:extLst>
      <p:ext uri="{BB962C8B-B14F-4D97-AF65-F5344CB8AC3E}">
        <p14:creationId xmlns:p14="http://schemas.microsoft.com/office/powerpoint/2010/main" val="5118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8807" y="2274838"/>
            <a:ext cx="10185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dirty="0"/>
              <a:t>         </a:t>
            </a:r>
            <a:r>
              <a:rPr lang="pt-BR" sz="2400" dirty="0"/>
              <a:t> As atividades de recebimento abrangem desde a recepção do material na entrega pelo fornecedor até a entrada nos </a:t>
            </a:r>
            <a:r>
              <a:rPr lang="pt-BR" sz="2400" dirty="0">
                <a:hlinkClick r:id="rId2"/>
              </a:rPr>
              <a:t>estoques</a:t>
            </a:r>
            <a:r>
              <a:rPr lang="pt-BR" sz="2400" dirty="0"/>
              <a:t>. A função de recebimento de materiais é módula de um sistema global integrado, com as áreas de contabilidade, compras e transportes, e é caracterizada como uma interface entre o atendimento do pedido pelo fornecedor e os </a:t>
            </a:r>
            <a:r>
              <a:rPr lang="pt-BR" sz="2400" dirty="0">
                <a:hlinkClick r:id="rId2"/>
              </a:rPr>
              <a:t>estoques</a:t>
            </a:r>
            <a:r>
              <a:rPr lang="pt-BR" sz="2400" dirty="0"/>
              <a:t> físico e contábil</a:t>
            </a:r>
            <a:r>
              <a:rPr lang="pt-BR" dirty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06374" y="529269"/>
            <a:ext cx="384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Recebimento:</a:t>
            </a:r>
          </a:p>
        </p:txBody>
      </p:sp>
    </p:spTree>
    <p:extLst>
      <p:ext uri="{BB962C8B-B14F-4D97-AF65-F5344CB8AC3E}">
        <p14:creationId xmlns:p14="http://schemas.microsoft.com/office/powerpoint/2010/main" val="4956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6603" y="1997839"/>
            <a:ext cx="95238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hlinkClick r:id="rId2"/>
              </a:rPr>
              <a:t>Atividade de Recebimento </a:t>
            </a:r>
            <a:endParaRPr lang="pt-BR" b="1" dirty="0" smtClean="0"/>
          </a:p>
          <a:p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Documentos e informações necessárias;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Questões físicas: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Espaço;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Equipamentos;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Ferramentas, etc;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Conferências e inspeções: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tipos e técnicas;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Tipos de recebimentos (base legal e técnica);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Aceitação e devolução de material a fornecedor.</a:t>
            </a:r>
          </a:p>
        </p:txBody>
      </p:sp>
    </p:spTree>
    <p:extLst>
      <p:ext uri="{BB962C8B-B14F-4D97-AF65-F5344CB8AC3E}">
        <p14:creationId xmlns:p14="http://schemas.microsoft.com/office/powerpoint/2010/main" val="23422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9483" y="2136339"/>
            <a:ext cx="9312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hlinkClick r:id="rId2"/>
              </a:rPr>
              <a:t>Atividade de Distribuição </a:t>
            </a:r>
            <a:endParaRPr lang="pt-BR" sz="2400" b="1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Separação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pedido;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Proteção e acondicionamento dos materiais;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Planejamento de entrega;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Cuidados no transporte;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Conferência com o cliente: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Incorreções,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Faltas;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Sobras.</a:t>
            </a:r>
          </a:p>
        </p:txBody>
      </p:sp>
    </p:spTree>
    <p:extLst>
      <p:ext uri="{BB962C8B-B14F-4D97-AF65-F5344CB8AC3E}">
        <p14:creationId xmlns:p14="http://schemas.microsoft.com/office/powerpoint/2010/main" val="17264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9815" y="1828801"/>
            <a:ext cx="9326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>
              <a:buFont typeface="+mj-lt"/>
              <a:buAutoNum type="arabicPeriod"/>
            </a:pPr>
            <a:r>
              <a:rPr lang="pt-BR" sz="2800" dirty="0"/>
              <a:t>Arrume o local. ... </a:t>
            </a:r>
          </a:p>
          <a:p>
            <a:pPr>
              <a:buFont typeface="+mj-lt"/>
              <a:buAutoNum type="arabicPeriod"/>
            </a:pPr>
            <a:r>
              <a:rPr lang="pt-BR" sz="2800" dirty="0"/>
              <a:t>Registre um documento de entrada e saída de estoque. ... </a:t>
            </a:r>
          </a:p>
          <a:p>
            <a:pPr>
              <a:buFont typeface="+mj-lt"/>
              <a:buAutoNum type="arabicPeriod"/>
            </a:pPr>
            <a:r>
              <a:rPr lang="pt-BR" sz="2800" dirty="0"/>
              <a:t>Padronize as mercadorias. ... </a:t>
            </a:r>
          </a:p>
          <a:p>
            <a:pPr>
              <a:buFont typeface="+mj-lt"/>
              <a:buAutoNum type="arabicPeriod"/>
            </a:pPr>
            <a:r>
              <a:rPr lang="pt-BR" sz="2800" dirty="0"/>
              <a:t>Faça inventários periódicos. ... </a:t>
            </a:r>
          </a:p>
          <a:p>
            <a:pPr>
              <a:buFont typeface="+mj-lt"/>
              <a:buAutoNum type="arabicPeriod"/>
            </a:pPr>
            <a:r>
              <a:rPr lang="pt-BR" sz="2800" dirty="0" smtClean="0"/>
              <a:t>Utilize </a:t>
            </a:r>
            <a:r>
              <a:rPr lang="pt-BR" sz="2800" dirty="0"/>
              <a:t>um software de gestão.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3724" y="995682"/>
            <a:ext cx="10930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6 recomendações para ter um controle de almoxarifado eficiente.</a:t>
            </a:r>
          </a:p>
        </p:txBody>
      </p:sp>
    </p:spTree>
    <p:extLst>
      <p:ext uri="{BB962C8B-B14F-4D97-AF65-F5344CB8AC3E}">
        <p14:creationId xmlns:p14="http://schemas.microsoft.com/office/powerpoint/2010/main" val="9714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03475" y="1815921"/>
            <a:ext cx="7989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Organização é um processo contínuo, Melhor fazer um pouco diariamente do que nunca começar.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8329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9343" y="889844"/>
            <a:ext cx="99277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LEGISLAÇÃO </a:t>
            </a:r>
          </a:p>
          <a:p>
            <a:endParaRPr lang="pt-BR" sz="3600" dirty="0" smtClean="0"/>
          </a:p>
          <a:p>
            <a:r>
              <a:rPr lang="pt-BR" dirty="0" smtClean="0"/>
              <a:t>A </a:t>
            </a:r>
            <a:r>
              <a:rPr lang="pt-BR" dirty="0"/>
              <a:t>administração de Almoxarifados de órgãos públicos federais é regida pela Instrução </a:t>
            </a:r>
            <a:r>
              <a:rPr lang="pt-BR" sz="2800" dirty="0"/>
              <a:t>Normativa Nº. 205 de 08 de abril de 1988 </a:t>
            </a:r>
            <a:r>
              <a:rPr lang="pt-BR" dirty="0"/>
              <a:t>que tem como objetivo racionalizar, com minimização de custos, o uso de material através de técnicas modernas que atualizam e enriquecem essa gestão com as desejáveis condições de operacionalidade, no emprego do material nas diversas atividades. Para </a:t>
            </a:r>
            <a:r>
              <a:rPr lang="pt-BR" dirty="0" smtClean="0"/>
              <a:t>tal, </a:t>
            </a:r>
            <a:r>
              <a:rPr lang="pt-BR" dirty="0"/>
              <a:t>considera-se material como sendo uma designação genérica de equipamentos, componentes, sobressalentes, acessórios, veículos em geral, matérias primas e outros itens empregados ou passíveis de emprego nas atividades das organizações públicas federais, independente de qualquer fator, bem como, aquele oriundo de demolição ou desmontagem, aparas, acondicionamentos, embalagens e resíduos economicamente aproveitáveis</a:t>
            </a:r>
          </a:p>
        </p:txBody>
      </p:sp>
    </p:spTree>
    <p:extLst>
      <p:ext uri="{BB962C8B-B14F-4D97-AF65-F5344CB8AC3E}">
        <p14:creationId xmlns:p14="http://schemas.microsoft.com/office/powerpoint/2010/main" val="8222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fotos de almoxarif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84" y="2275058"/>
            <a:ext cx="73628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52577" y="517380"/>
            <a:ext cx="6982631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</a:rPr>
              <a:t>A ORGANIZAÇÃO E GESTÃO DO ALMOXARIFADO NA ADMINISTRAÇÃO PÚBLICA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9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72198" y="1080926"/>
            <a:ext cx="88626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O profissional do Almoxarife;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Recepcionam</a:t>
            </a:r>
            <a:r>
              <a:rPr lang="pt-BR" sz="2000" dirty="0"/>
              <a:t>, conferem e armazenam produtos e materiais em almoxarifados, armazéns, silos e depósitos. Fazem os lançamentos da movimentação de entradas e saídas e controlam os estoques. ... Organizam o </a:t>
            </a:r>
            <a:r>
              <a:rPr lang="pt-BR" sz="2000" b="1" dirty="0"/>
              <a:t>almoxarifado</a:t>
            </a:r>
            <a:r>
              <a:rPr lang="pt-BR" sz="2000" dirty="0"/>
              <a:t> para facilitar a movimentação dos itens armazenados e a armazenar.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18" y="4253435"/>
            <a:ext cx="4352427" cy="23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1010" y="543338"/>
            <a:ext cx="5486400" cy="46166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Almoxarifado: local ou função?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844062" y="2039815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Calibri Light" panose="020F0302020204030204" pitchFamily="34" charset="0"/>
              </a:rPr>
              <a:t>Almoxarifado é o local destinado à guarda e conservação de materiais, em recinto coberto ou não, adequado à sua natureza, tendo a função de destinar espaços onde permanecerá cada item aguardando a necessidade do seu uso, ficando sua localização, equipamentos e disposição interna acondicionada à política geral de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Calibri Light" panose="020F0302020204030204" pitchFamily="34" charset="0"/>
                <a:hlinkClick r:id="rId2"/>
              </a:rPr>
              <a:t>estoque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Calibri Light" panose="020F0302020204030204" pitchFamily="34" charset="0"/>
              </a:rPr>
              <a:t> da empresa</a:t>
            </a:r>
            <a:r>
              <a:rPr lang="pt-BR" sz="2000" dirty="0">
                <a:latin typeface="Franklin Gothic Medium" panose="020B060302010202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6" y="2610656"/>
            <a:ext cx="537883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4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5243" y="2136339"/>
            <a:ext cx="98192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Assegurar </a:t>
            </a:r>
            <a:r>
              <a:rPr lang="pt-BR" sz="2400" dirty="0"/>
              <a:t>que o material adequado esteja, na quantidade devida, no local certo, quando necessário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Impedir que exista divergência de inventário e perda de qualquer natureza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Preservar a qualidade e as quantidades exatas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Possuir instalações adequadas e recursos de movimentação e </a:t>
            </a:r>
            <a:r>
              <a:rPr lang="pt-BR" sz="2400" dirty="0">
                <a:hlinkClick r:id="rId2"/>
              </a:rPr>
              <a:t>distribuição</a:t>
            </a:r>
            <a:r>
              <a:rPr lang="pt-BR" sz="2400" dirty="0"/>
              <a:t> suficientes a um atendimento rápido e eficiente.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44364" y="472999"/>
            <a:ext cx="1939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Funções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2933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23360" y="754353"/>
            <a:ext cx="452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hlinkClick r:id="rId2"/>
              </a:rPr>
              <a:t>Controles de Almoxarifado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689317" y="2650311"/>
            <a:ext cx="9917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Registros contábeis de entradas e saídas;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Formulários utilizados;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Almoxarifado ou depósito: o que </a:t>
            </a:r>
            <a:r>
              <a:rPr lang="pt-BR" sz="2400" dirty="0" smtClean="0"/>
              <a:t>temos?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Cobrança a fornecedor em atraso de entrega;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Prestação de contas – </a:t>
            </a:r>
            <a:r>
              <a:rPr lang="pt-BR" sz="2400" dirty="0" smtClean="0"/>
              <a:t>Contábil </a:t>
            </a:r>
            <a:r>
              <a:rPr lang="pt-BR" sz="2400" dirty="0"/>
              <a:t>e gerencial;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Inventários: anual, periódico e permanente.</a:t>
            </a:r>
          </a:p>
        </p:txBody>
      </p:sp>
    </p:spTree>
    <p:extLst>
      <p:ext uri="{BB962C8B-B14F-4D97-AF65-F5344CB8AC3E}">
        <p14:creationId xmlns:p14="http://schemas.microsoft.com/office/powerpoint/2010/main" val="12049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7000" y="501135"/>
            <a:ext cx="7530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A influência de compras sobre o almoxarifado;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1520" y="1707776"/>
            <a:ext cx="10438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Departamento de compras</a:t>
            </a:r>
            <a:r>
              <a:rPr lang="pt-BR" sz="2800" dirty="0">
                <a:solidFill>
                  <a:srgbClr val="00B050"/>
                </a:solidFill>
              </a:rPr>
              <a:t> </a:t>
            </a:r>
            <a:r>
              <a:rPr lang="pt-BR" sz="2800" dirty="0"/>
              <a:t>de uma empresa. Essa </a:t>
            </a:r>
            <a:r>
              <a:rPr lang="pt-BR" sz="2800" b="1" dirty="0"/>
              <a:t>função</a:t>
            </a:r>
            <a:r>
              <a:rPr lang="pt-BR" sz="2800" dirty="0"/>
              <a:t> é responsável pelo estabelecimento do fluxo dos materiais na empresa. Pelo seguimento junto ao fornecedor, e pela agilização da entrega. ... Desenvolver e manter boas relações com os fornecedores e desenvolver fornecedores </a:t>
            </a:r>
            <a:r>
              <a:rPr lang="pt-BR" sz="2800" dirty="0" smtClean="0"/>
              <a:t>potenciais</a:t>
            </a:r>
          </a:p>
          <a:p>
            <a:endParaRPr lang="pt-BR" sz="2800" dirty="0" smtClean="0"/>
          </a:p>
          <a:p>
            <a:r>
              <a:rPr lang="pt-BR" sz="2800" dirty="0" smtClean="0">
                <a:solidFill>
                  <a:srgbClr val="00B050"/>
                </a:solidFill>
              </a:rPr>
              <a:t>O </a:t>
            </a:r>
            <a:r>
              <a:rPr lang="pt-BR" sz="2800" dirty="0">
                <a:solidFill>
                  <a:srgbClr val="00B050"/>
                </a:solidFill>
              </a:rPr>
              <a:t>Almoxarifado e </a:t>
            </a:r>
            <a:r>
              <a:rPr lang="pt-BR" sz="2800" dirty="0" smtClean="0">
                <a:solidFill>
                  <a:srgbClr val="00B050"/>
                </a:solidFill>
              </a:rPr>
              <a:t>Compras</a:t>
            </a:r>
            <a:r>
              <a:rPr lang="pt-BR" sz="2800" dirty="0" smtClean="0"/>
              <a:t>; </a:t>
            </a:r>
            <a:r>
              <a:rPr lang="pt-BR" sz="2800" dirty="0"/>
              <a:t>são “setores de guarnecimento”, onde se tem a responsabilidade e o cuidado de fazer as provisões para </a:t>
            </a:r>
            <a:r>
              <a:rPr lang="pt-BR" sz="2800" dirty="0" smtClean="0"/>
              <a:t>abastecimento.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2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7791" y="1859340"/>
            <a:ext cx="10438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Compras</a:t>
            </a:r>
            <a:r>
              <a:rPr lang="pt-BR" sz="2400" dirty="0"/>
              <a:t> – Atrelado a toda essa dinâmica de estocagem e distribuição de insumos e material de consumo, está o Setor de Compras e Licitações. A equipe é responsável por todas as </a:t>
            </a:r>
            <a:r>
              <a:rPr lang="pt-BR" sz="2400" dirty="0" smtClean="0"/>
              <a:t>compras, </a:t>
            </a:r>
            <a:r>
              <a:rPr lang="pt-BR" sz="2400" dirty="0"/>
              <a:t>garantindo o suprimento das necessidades materiais da instituição. Cada setor, baseado na sua demanda, históricos e relatórios de consumo faz uma previsão e elabora as solicitações de compra. Isso é previamente planejado e estudado e, em seguida, é realizada a abertura de uma licitação, que é necessária para o processo de compra de todo e qualquer material público.</a:t>
            </a:r>
          </a:p>
        </p:txBody>
      </p:sp>
    </p:spTree>
    <p:extLst>
      <p:ext uri="{BB962C8B-B14F-4D97-AF65-F5344CB8AC3E}">
        <p14:creationId xmlns:p14="http://schemas.microsoft.com/office/powerpoint/2010/main" val="18912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658</TotalTime>
  <Words>704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Century Gothic</vt:lpstr>
      <vt:lpstr>Franklin Gothic Medium</vt:lpstr>
      <vt:lpstr>Times New Roman</vt:lpstr>
      <vt:lpstr>Trilha de Vapor</vt:lpstr>
      <vt:lpstr>Controle interno/ almoxarifado e controle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LUCIA DE SENA LOPES</dc:creator>
  <cp:lastModifiedBy>VERA LUCIA DE SENA LOPES</cp:lastModifiedBy>
  <cp:revision>29</cp:revision>
  <dcterms:created xsi:type="dcterms:W3CDTF">2019-06-06T14:00:49Z</dcterms:created>
  <dcterms:modified xsi:type="dcterms:W3CDTF">2019-07-10T11:44:09Z</dcterms:modified>
</cp:coreProperties>
</file>