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0" r:id="rId3"/>
    <p:sldId id="257" r:id="rId4"/>
    <p:sldId id="271" r:id="rId5"/>
    <p:sldId id="283" r:id="rId6"/>
    <p:sldId id="258" r:id="rId7"/>
    <p:sldId id="282" r:id="rId8"/>
    <p:sldId id="259" r:id="rId9"/>
    <p:sldId id="260" r:id="rId10"/>
    <p:sldId id="261" r:id="rId11"/>
    <p:sldId id="272" r:id="rId12"/>
    <p:sldId id="280" r:id="rId13"/>
    <p:sldId id="281" r:id="rId14"/>
    <p:sldId id="285" r:id="rId15"/>
    <p:sldId id="278" r:id="rId16"/>
    <p:sldId id="279" r:id="rId17"/>
    <p:sldId id="262" r:id="rId18"/>
    <p:sldId id="263" r:id="rId19"/>
    <p:sldId id="264" r:id="rId20"/>
    <p:sldId id="265" r:id="rId21"/>
    <p:sldId id="266" r:id="rId22"/>
    <p:sldId id="273" r:id="rId23"/>
    <p:sldId id="268" r:id="rId24"/>
    <p:sldId id="284" r:id="rId25"/>
    <p:sldId id="269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4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F06B0-B8FE-4050-A27D-8A7265696D30}" type="datetimeFigureOut">
              <a:rPr lang="pt-BR" smtClean="0"/>
              <a:t>09/07/2019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32203-4277-461F-92BF-786ED0274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90955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8E23D-2C59-48C3-B138-D7A643495928}" type="datetimeFigureOut">
              <a:rPr lang="pt-BR" smtClean="0"/>
              <a:t>09/07/2019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304DA-B669-4703-93FB-97308677E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942618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304DA-B669-4703-93FB-97308677E21A}" type="slidenum">
              <a:rPr lang="pt-BR" smtClean="0"/>
              <a:t>3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336A517-D319-4CB5-BB68-9832EBEADAEE}" type="datetime1">
              <a:rPr lang="pt-BR" smtClean="0"/>
              <a:t>09/07/2019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8635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206D-4B84-4111-AEA1-E56D23665CEE}" type="datetime10">
              <a:rPr lang="pt-BR" smtClean="0"/>
              <a:t>14:52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1048-2D52-4EC5-BCB2-D9C1B7E1BF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B09C-C4AB-46F2-A343-745A909E85B3}" type="datetime10">
              <a:rPr lang="pt-BR" smtClean="0"/>
              <a:t>14:52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1048-2D52-4EC5-BCB2-D9C1B7E1BF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6D7-A632-478E-B613-CB793121796E}" type="datetime10">
              <a:rPr lang="pt-BR" smtClean="0"/>
              <a:t>14:52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1048-2D52-4EC5-BCB2-D9C1B7E1BF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ECC7-3BA6-4C02-BB32-CA625F1405A0}" type="datetime10">
              <a:rPr lang="pt-BR" smtClean="0"/>
              <a:t>14:52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1048-2D52-4EC5-BCB2-D9C1B7E1BF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7318-4ABE-44E0-91E2-0BFF3947E3FD}" type="datetime10">
              <a:rPr lang="pt-BR" smtClean="0"/>
              <a:t>14:52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1048-2D52-4EC5-BCB2-D9C1B7E1BF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3C2E-FEF7-416F-8BF9-0C4E8074098F}" type="datetime10">
              <a:rPr lang="pt-BR" smtClean="0"/>
              <a:t>14:52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1048-2D52-4EC5-BCB2-D9C1B7E1BF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93CA-E81E-498C-AF8E-DB8B74BEA9CA}" type="datetime10">
              <a:rPr lang="pt-BR" smtClean="0"/>
              <a:t>14:52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1048-2D52-4EC5-BCB2-D9C1B7E1BF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765E1-0F3D-425C-ADA0-8ECBDE5E5D48}" type="datetime10">
              <a:rPr lang="pt-BR" smtClean="0"/>
              <a:t>14:52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1048-2D52-4EC5-BCB2-D9C1B7E1BF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CF9C-9C6E-4A2D-8864-B720A08138CF}" type="datetime10">
              <a:rPr lang="pt-BR" smtClean="0"/>
              <a:t>14:52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1048-2D52-4EC5-BCB2-D9C1B7E1BF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09-659E-4969-9B02-8DD0CE3412FE}" type="datetime10">
              <a:rPr lang="pt-BR" smtClean="0"/>
              <a:t>14:52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1048-2D52-4EC5-BCB2-D9C1B7E1BF99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97A5-7479-4368-82E5-F6EEF45A331F}" type="datetime10">
              <a:rPr lang="pt-BR" smtClean="0"/>
              <a:t>14:52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DD1048-2D52-4EC5-BCB2-D9C1B7E1BF99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0DD1048-2D52-4EC5-BCB2-D9C1B7E1BF99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4FC4E3B-9929-4011-8566-D6AB4BB52672}" type="datetime10">
              <a:rPr lang="pt-BR" smtClean="0"/>
              <a:t>14:52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image" Target="../media/image13.jpg"/><Relationship Id="rId7" Type="http://schemas.openxmlformats.org/officeDocument/2006/relationships/image" Target="../media/image17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10" Type="http://schemas.openxmlformats.org/officeDocument/2006/relationships/image" Target="../media/image3.png"/><Relationship Id="rId4" Type="http://schemas.openxmlformats.org/officeDocument/2006/relationships/image" Target="../media/image14.jpg"/><Relationship Id="rId9" Type="http://schemas.openxmlformats.org/officeDocument/2006/relationships/image" Target="../media/image19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4228053"/>
            <a:ext cx="8460432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1º workshop</a:t>
            </a:r>
            <a:br>
              <a:rPr lang="pt-B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</a:br>
            <a:r>
              <a:rPr lang="pt-B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de Controle Interno de Porto Nacional</a:t>
            </a:r>
            <a:r>
              <a:rPr lang="pt-B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pt-B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720080"/>
            <a:ext cx="2394520" cy="16288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837360"/>
            <a:ext cx="4752528" cy="1512168"/>
          </a:xfrm>
          <a:prstGeom prst="rect">
            <a:avLst/>
          </a:prstGeom>
        </p:spPr>
      </p:pic>
      <p:pic>
        <p:nvPicPr>
          <p:cNvPr id="4100" name="Picture 4" descr="http://www.gifs-animados.net/profissao/profissao137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60848"/>
            <a:ext cx="2034480" cy="3164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ço Reservado para Data 6"/>
          <p:cNvSpPr txBox="1">
            <a:spLocks/>
          </p:cNvSpPr>
          <p:nvPr/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CA38EC8-BB22-42D7-9115-D58D1619CF1B}" type="datetime10">
              <a:rPr lang="pt-BR" smtClean="0"/>
              <a:pPr/>
              <a:t>14:57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746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80728"/>
            <a:ext cx="7520940" cy="5256584"/>
          </a:xfrm>
        </p:spPr>
        <p:txBody>
          <a:bodyPr>
            <a:noAutofit/>
          </a:bodyPr>
          <a:lstStyle/>
          <a:p>
            <a:pPr lvl="1" algn="just"/>
            <a:r>
              <a:rPr lang="pt-BR" sz="3200" dirty="0">
                <a:latin typeface="Andalus" pitchFamily="18" charset="-78"/>
                <a:cs typeface="Andalus" pitchFamily="18" charset="-78"/>
              </a:rPr>
              <a:t>Zelar pelo </a:t>
            </a:r>
            <a:r>
              <a:rPr lang="pt-BR" sz="3200" b="1" dirty="0">
                <a:latin typeface="Andalus" pitchFamily="18" charset="-78"/>
                <a:cs typeface="Andalus" pitchFamily="18" charset="-78"/>
              </a:rPr>
              <a:t>uso</a:t>
            </a:r>
            <a:r>
              <a:rPr lang="pt-BR" sz="320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pt-BR" sz="3200" b="1" dirty="0">
                <a:latin typeface="Andalus" pitchFamily="18" charset="-78"/>
                <a:cs typeface="Andalus" pitchFamily="18" charset="-78"/>
              </a:rPr>
              <a:t>guardar</a:t>
            </a:r>
            <a:r>
              <a:rPr lang="pt-BR" sz="3200" dirty="0">
                <a:latin typeface="Andalus" pitchFamily="18" charset="-78"/>
                <a:cs typeface="Andalus" pitchFamily="18" charset="-78"/>
              </a:rPr>
              <a:t> e </a:t>
            </a:r>
            <a:r>
              <a:rPr lang="pt-BR" sz="3200" b="1" dirty="0">
                <a:latin typeface="Andalus" pitchFamily="18" charset="-78"/>
                <a:cs typeface="Andalus" pitchFamily="18" charset="-78"/>
              </a:rPr>
              <a:t>conservar</a:t>
            </a:r>
            <a:r>
              <a:rPr lang="pt-BR" sz="3200" dirty="0">
                <a:latin typeface="Andalus" pitchFamily="18" charset="-78"/>
                <a:cs typeface="Andalus" pitchFamily="18" charset="-78"/>
              </a:rPr>
              <a:t>, devendo </a:t>
            </a:r>
            <a:r>
              <a:rPr lang="pt-BR" sz="3200" b="1" dirty="0">
                <a:latin typeface="Andalus" pitchFamily="18" charset="-78"/>
                <a:cs typeface="Andalus" pitchFamily="18" charset="-78"/>
              </a:rPr>
              <a:t>comunicar</a:t>
            </a:r>
            <a:r>
              <a:rPr lang="pt-BR" sz="3200" dirty="0">
                <a:latin typeface="Andalus" pitchFamily="18" charset="-78"/>
                <a:cs typeface="Andalus" pitchFamily="18" charset="-78"/>
              </a:rPr>
              <a:t> qualquer irregularidade ocorrida com o bem a </a:t>
            </a:r>
            <a:r>
              <a:rPr lang="pt-BR" sz="3200" b="1" dirty="0">
                <a:latin typeface="Andalus" pitchFamily="18" charset="-78"/>
                <a:cs typeface="Andalus" pitchFamily="18" charset="-78"/>
              </a:rPr>
              <a:t>Secretaria de Administração</a:t>
            </a:r>
            <a:r>
              <a:rPr lang="pt-BR" sz="3200" dirty="0">
                <a:latin typeface="Andalus" pitchFamily="18" charset="-78"/>
                <a:cs typeface="Andalus" pitchFamily="18" charset="-78"/>
              </a:rPr>
              <a:t>;</a:t>
            </a:r>
            <a:endParaRPr lang="pt-BR" sz="2800" dirty="0">
              <a:latin typeface="Andalus" pitchFamily="18" charset="-78"/>
              <a:cs typeface="Andalus" pitchFamily="18" charset="-78"/>
            </a:endParaRPr>
          </a:p>
          <a:p>
            <a:pPr lvl="1" algn="just"/>
            <a:r>
              <a:rPr lang="pt-BR" sz="3200" dirty="0">
                <a:latin typeface="Andalus" pitchFamily="18" charset="-78"/>
                <a:cs typeface="Andalus" pitchFamily="18" charset="-78"/>
              </a:rPr>
              <a:t>Realizar conferência </a:t>
            </a:r>
            <a:r>
              <a:rPr lang="pt-BR" sz="3200" b="1" dirty="0">
                <a:latin typeface="Andalus" pitchFamily="18" charset="-78"/>
                <a:cs typeface="Andalus" pitchFamily="18" charset="-78"/>
              </a:rPr>
              <a:t>periódica</a:t>
            </a:r>
            <a:r>
              <a:rPr lang="pt-BR" sz="3200" dirty="0">
                <a:latin typeface="Andalus" pitchFamily="18" charset="-78"/>
                <a:cs typeface="Andalus" pitchFamily="18" charset="-78"/>
              </a:rPr>
              <a:t>, parcial ou total, sempre que </a:t>
            </a:r>
            <a:r>
              <a:rPr lang="pt-BR" sz="3200" b="1" dirty="0">
                <a:latin typeface="Andalus" pitchFamily="18" charset="-78"/>
                <a:cs typeface="Andalus" pitchFamily="18" charset="-78"/>
              </a:rPr>
              <a:t>julgar</a:t>
            </a:r>
            <a:r>
              <a:rPr lang="pt-BR" sz="3200" dirty="0">
                <a:latin typeface="Andalus" pitchFamily="18" charset="-78"/>
                <a:cs typeface="Andalus" pitchFamily="18" charset="-78"/>
              </a:rPr>
              <a:t> conveniente e oportuno, independentemente do inventário </a:t>
            </a:r>
            <a:r>
              <a:rPr lang="pt-BR" sz="3200" dirty="0" smtClean="0">
                <a:latin typeface="Andalus" pitchFamily="18" charset="-78"/>
                <a:cs typeface="Andalus" pitchFamily="18" charset="-78"/>
              </a:rPr>
              <a:t>anual.</a:t>
            </a:r>
            <a:endParaRPr lang="pt-BR" sz="2800" dirty="0">
              <a:latin typeface="Andalus" pitchFamily="18" charset="-78"/>
              <a:cs typeface="Andalus" pitchFamily="18" charset="-78"/>
            </a:endParaRPr>
          </a:p>
          <a:p>
            <a:pPr marL="411480" lvl="1" indent="0" algn="just">
              <a:buNone/>
            </a:pPr>
            <a:r>
              <a:rPr lang="pt-BR" sz="1800" i="1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 marL="411480" lvl="1" indent="0" algn="r">
              <a:buNone/>
            </a:pPr>
            <a:r>
              <a:rPr lang="pt-BR" sz="1400" i="1" dirty="0" smtClean="0">
                <a:latin typeface="Andalus" pitchFamily="18" charset="-78"/>
                <a:cs typeface="Andalus" pitchFamily="18" charset="-78"/>
              </a:rPr>
              <a:t>Nota </a:t>
            </a:r>
            <a:r>
              <a:rPr lang="pt-BR" sz="1400" i="1" dirty="0">
                <a:latin typeface="Andalus" pitchFamily="18" charset="-78"/>
                <a:cs typeface="Andalus" pitchFamily="18" charset="-78"/>
              </a:rPr>
              <a:t>de orientação técnica 03/19 - CGM</a:t>
            </a:r>
            <a:endParaRPr lang="pt-BR" sz="1200" i="1" dirty="0">
              <a:latin typeface="Andalus" pitchFamily="18" charset="-78"/>
              <a:cs typeface="Andalus" pitchFamily="18" charset="-78"/>
            </a:endParaRPr>
          </a:p>
          <a:p>
            <a:pPr lvl="1" algn="just"/>
            <a:endParaRPr lang="pt-BR" sz="1800" b="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661248"/>
            <a:ext cx="633670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tângulo 3"/>
          <p:cNvSpPr/>
          <p:nvPr/>
        </p:nvSpPr>
        <p:spPr>
          <a:xfrm>
            <a:off x="-108520" y="116632"/>
            <a:ext cx="878497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COMPETÊNCIAS DO SETOR DE PATRIMÔNIO</a:t>
            </a:r>
          </a:p>
        </p:txBody>
      </p:sp>
      <p:sp>
        <p:nvSpPr>
          <p:cNvPr id="9" name="Espaço Reservado para Data 6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</p:spPr>
        <p:txBody>
          <a:bodyPr/>
          <a:lstStyle/>
          <a:p>
            <a:fld id="{3CA38EC8-BB22-42D7-9115-D58D1619CF1B}" type="datetime10">
              <a:rPr lang="pt-BR" smtClean="0"/>
              <a:t>14:59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5578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80728"/>
            <a:ext cx="7520940" cy="5256584"/>
          </a:xfrm>
        </p:spPr>
        <p:txBody>
          <a:bodyPr>
            <a:noAutofit/>
          </a:bodyPr>
          <a:lstStyle/>
          <a:p>
            <a:pPr lvl="1" algn="just"/>
            <a:r>
              <a:rPr lang="pt-BR" sz="2400" dirty="0" smtClean="0">
                <a:latin typeface="Andalus" pitchFamily="18" charset="-78"/>
                <a:cs typeface="Andalus" pitchFamily="18" charset="-78"/>
              </a:rPr>
              <a:t>Realizar </a:t>
            </a:r>
            <a:r>
              <a:rPr lang="pt-BR" sz="2400" dirty="0">
                <a:latin typeface="Andalus" pitchFamily="18" charset="-78"/>
                <a:cs typeface="Andalus" pitchFamily="18" charset="-78"/>
              </a:rPr>
              <a:t>o cadastro e classificação dos bens, através da </a:t>
            </a:r>
            <a:r>
              <a:rPr lang="pt-BR" sz="2400" b="1" dirty="0">
                <a:latin typeface="Andalus" pitchFamily="18" charset="-78"/>
                <a:cs typeface="Andalus" pitchFamily="18" charset="-78"/>
              </a:rPr>
              <a:t>classe contábil</a:t>
            </a:r>
            <a:r>
              <a:rPr lang="pt-BR" sz="2400" dirty="0">
                <a:latin typeface="Andalus" pitchFamily="18" charset="-78"/>
                <a:cs typeface="Andalus" pitchFamily="18" charset="-78"/>
              </a:rPr>
              <a:t>, no sistema informatizado, bem como o tombamento patrimonial dos bens, através da nota fiscal encaminhada pelo almoxarifado, após o recebimento</a:t>
            </a:r>
            <a:r>
              <a:rPr lang="pt-BR" sz="2400" dirty="0" smtClean="0">
                <a:latin typeface="Andalus" pitchFamily="18" charset="-78"/>
                <a:cs typeface="Andalus" pitchFamily="18" charset="-78"/>
              </a:rPr>
              <a:t>;</a:t>
            </a:r>
            <a:endParaRPr lang="pt-BR" dirty="0">
              <a:latin typeface="Andalus" pitchFamily="18" charset="-78"/>
              <a:cs typeface="Andalus" pitchFamily="18" charset="-78"/>
            </a:endParaRPr>
          </a:p>
          <a:p>
            <a:pPr lvl="1" algn="just"/>
            <a:r>
              <a:rPr lang="pt-BR" sz="2400" dirty="0">
                <a:latin typeface="Andalus" pitchFamily="18" charset="-78"/>
                <a:cs typeface="Andalus" pitchFamily="18" charset="-78"/>
              </a:rPr>
              <a:t>Arquivamento das notas </a:t>
            </a:r>
            <a:r>
              <a:rPr lang="pt-BR" sz="2400" dirty="0" smtClean="0">
                <a:latin typeface="Andalus" pitchFamily="18" charset="-78"/>
                <a:cs typeface="Andalus" pitchFamily="18" charset="-78"/>
              </a:rPr>
              <a:t>fiscais;</a:t>
            </a:r>
          </a:p>
          <a:p>
            <a:pPr lvl="1" algn="just"/>
            <a:r>
              <a:rPr lang="pt-BR" sz="2400" b="0" dirty="0" smtClean="0">
                <a:latin typeface="Andalus" pitchFamily="18" charset="-78"/>
                <a:cs typeface="Andalus" pitchFamily="18" charset="-78"/>
              </a:rPr>
              <a:t>Emplaquetamento </a:t>
            </a:r>
            <a:r>
              <a:rPr lang="pt-BR" sz="2400" b="0" dirty="0">
                <a:latin typeface="Andalus" pitchFamily="18" charset="-78"/>
                <a:cs typeface="Andalus" pitchFamily="18" charset="-78"/>
              </a:rPr>
              <a:t>dos bens tombados, </a:t>
            </a:r>
            <a:r>
              <a:rPr lang="pt-BR" sz="2400" b="0" i="1" dirty="0">
                <a:latin typeface="Andalus" pitchFamily="18" charset="-78"/>
                <a:cs typeface="Andalus" pitchFamily="18" charset="-78"/>
              </a:rPr>
              <a:t>in loco</a:t>
            </a:r>
            <a:r>
              <a:rPr lang="pt-BR" sz="2400" b="0" dirty="0">
                <a:latin typeface="Andalus" pitchFamily="18" charset="-78"/>
                <a:cs typeface="Andalus" pitchFamily="18" charset="-78"/>
              </a:rPr>
              <a:t>, acompanhado do </a:t>
            </a:r>
            <a:r>
              <a:rPr lang="pt-BR" sz="2400" b="1" dirty="0">
                <a:latin typeface="Andalus" pitchFamily="18" charset="-78"/>
                <a:cs typeface="Andalus" pitchFamily="18" charset="-78"/>
              </a:rPr>
              <a:t>Termo de Guarda e Responsabilidade</a:t>
            </a:r>
            <a:r>
              <a:rPr lang="pt-BR" sz="2400" b="0" dirty="0">
                <a:latin typeface="Andalus" pitchFamily="18" charset="-78"/>
                <a:cs typeface="Andalus" pitchFamily="18" charset="-78"/>
              </a:rPr>
              <a:t> que será assinado pelo responsável pelo setor ou pelo </a:t>
            </a:r>
            <a:r>
              <a:rPr lang="pt-BR" sz="2400" b="0" dirty="0" smtClean="0">
                <a:latin typeface="Andalus" pitchFamily="18" charset="-78"/>
                <a:cs typeface="Andalus" pitchFamily="18" charset="-78"/>
              </a:rPr>
              <a:t>bem.</a:t>
            </a:r>
            <a:r>
              <a:rPr lang="pt-BR" i="1" dirty="0">
                <a:latin typeface="Andalus" pitchFamily="18" charset="-78"/>
                <a:cs typeface="Andalus" pitchFamily="18" charset="-78"/>
              </a:rPr>
              <a:t> </a:t>
            </a:r>
            <a:endParaRPr lang="pt-BR" i="1" dirty="0" smtClean="0">
              <a:latin typeface="Andalus" pitchFamily="18" charset="-78"/>
              <a:cs typeface="Andalus" pitchFamily="18" charset="-78"/>
            </a:endParaRPr>
          </a:p>
          <a:p>
            <a:pPr marL="411480" lvl="1" indent="0" algn="r">
              <a:buNone/>
            </a:pPr>
            <a:endParaRPr lang="pt-BR" sz="1400" i="1" dirty="0" smtClean="0"/>
          </a:p>
          <a:p>
            <a:pPr marL="411480" lvl="1" indent="0" algn="r">
              <a:buNone/>
            </a:pPr>
            <a:endParaRPr lang="pt-BR" sz="1400" i="1" dirty="0"/>
          </a:p>
          <a:p>
            <a:pPr marL="411480" lvl="1" indent="0" algn="r">
              <a:buNone/>
            </a:pPr>
            <a:r>
              <a:rPr lang="pt-BR" sz="1400" i="1" dirty="0" smtClean="0"/>
              <a:t>Nota </a:t>
            </a:r>
            <a:r>
              <a:rPr lang="pt-BR" sz="1400" i="1" dirty="0"/>
              <a:t>de orientação técnica 03/19 - CGM</a:t>
            </a:r>
            <a:endParaRPr lang="pt-BR" sz="1200" i="1" dirty="0"/>
          </a:p>
          <a:p>
            <a:pPr lvl="1" algn="just"/>
            <a:endParaRPr lang="pt-BR" sz="1800" b="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661248"/>
            <a:ext cx="633670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tângulo 3"/>
          <p:cNvSpPr/>
          <p:nvPr/>
        </p:nvSpPr>
        <p:spPr>
          <a:xfrm>
            <a:off x="-324544" y="116632"/>
            <a:ext cx="90730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COMPETÊNCIAS DO SETOR DE PATRIMÔNIO</a:t>
            </a:r>
          </a:p>
        </p:txBody>
      </p:sp>
      <p:sp>
        <p:nvSpPr>
          <p:cNvPr id="9" name="Espaço Reservado para Data 6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</p:spPr>
        <p:txBody>
          <a:bodyPr/>
          <a:lstStyle/>
          <a:p>
            <a:fld id="{3CA38EC8-BB22-42D7-9115-D58D1619CF1B}" type="datetime10">
              <a:rPr lang="pt-BR" smtClean="0"/>
              <a:t>14:59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37360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16416" cy="6858000"/>
          </a:xfrm>
          <a:prstGeom prst="rect">
            <a:avLst/>
          </a:prstGeom>
        </p:spPr>
      </p:pic>
      <p:sp>
        <p:nvSpPr>
          <p:cNvPr id="8" name="Espaço Reservado para Data 6"/>
          <p:cNvSpPr txBox="1">
            <a:spLocks/>
          </p:cNvSpPr>
          <p:nvPr/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CA38EC8-BB22-42D7-9115-D58D1619CF1B}" type="datetime10">
              <a:rPr lang="pt-BR" smtClean="0"/>
              <a:pPr/>
              <a:t>15:00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44316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460432" cy="6858000"/>
          </a:xfrm>
          <a:prstGeom prst="rect">
            <a:avLst/>
          </a:prstGeom>
        </p:spPr>
      </p:pic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5CA4-71B7-42B9-B4B1-24B665DD8172}" type="datetime10">
              <a:rPr lang="pt-BR" smtClean="0"/>
              <a:t>14:52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0752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661248"/>
            <a:ext cx="633670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6" name="Picture 2" descr="http://www.bestgraph.com/gifs/horreur/bombes/bombes-1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218671"/>
            <a:ext cx="4248472" cy="365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4711-4FA5-4981-BB9A-D726B8B94BD7}" type="datetime10">
              <a:rPr lang="pt-BR" smtClean="0"/>
              <a:t>14:52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76518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7620000" cy="922114"/>
          </a:xfrm>
        </p:spPr>
        <p:txBody>
          <a:bodyPr/>
          <a:lstStyle/>
          <a:p>
            <a:pPr lvl="0" algn="ctr"/>
            <a:r>
              <a:rPr lang="pt-BR" sz="2800" b="1" dirty="0"/>
              <a:t>COMPETÊNCIAS DO SETOR DE PATRIMÔNIO</a:t>
            </a:r>
            <a:r>
              <a:rPr lang="pt-BR" sz="4800" dirty="0"/>
              <a:t/>
            </a:r>
            <a:br>
              <a:rPr lang="pt-BR" sz="4800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80728"/>
            <a:ext cx="7520940" cy="5256584"/>
          </a:xfrm>
        </p:spPr>
        <p:txBody>
          <a:bodyPr>
            <a:noAutofit/>
          </a:bodyPr>
          <a:lstStyle/>
          <a:p>
            <a:pPr lvl="1" algn="just"/>
            <a:r>
              <a:rPr lang="pt-BR" sz="2400" dirty="0" smtClean="0">
                <a:latin typeface="Andalus" pitchFamily="18" charset="-78"/>
                <a:cs typeface="Andalus" pitchFamily="18" charset="-78"/>
              </a:rPr>
              <a:t>Realizar </a:t>
            </a:r>
            <a:r>
              <a:rPr lang="pt-BR" sz="2400" dirty="0">
                <a:latin typeface="Andalus" pitchFamily="18" charset="-78"/>
                <a:cs typeface="Andalus" pitchFamily="18" charset="-78"/>
              </a:rPr>
              <a:t>o cadastro e classificação dos bens, através da classe contábil, no sistema informatizado, bem como o tombamento patrimonial dos bens, através da nota fiscal encaminhada pelo almoxarifado, após o recebimento</a:t>
            </a:r>
            <a:r>
              <a:rPr lang="pt-BR" sz="2400" dirty="0" smtClean="0">
                <a:latin typeface="Andalus" pitchFamily="18" charset="-78"/>
                <a:cs typeface="Andalus" pitchFamily="18" charset="-78"/>
              </a:rPr>
              <a:t>;</a:t>
            </a:r>
            <a:endParaRPr lang="pt-BR" dirty="0">
              <a:latin typeface="Andalus" pitchFamily="18" charset="-78"/>
              <a:cs typeface="Andalus" pitchFamily="18" charset="-78"/>
            </a:endParaRPr>
          </a:p>
          <a:p>
            <a:pPr lvl="1" algn="just"/>
            <a:r>
              <a:rPr lang="pt-BR" sz="2400" dirty="0">
                <a:latin typeface="Andalus" pitchFamily="18" charset="-78"/>
                <a:cs typeface="Andalus" pitchFamily="18" charset="-78"/>
              </a:rPr>
              <a:t>Arquivamento das notas </a:t>
            </a:r>
            <a:r>
              <a:rPr lang="pt-BR" sz="2400" dirty="0" smtClean="0">
                <a:latin typeface="Andalus" pitchFamily="18" charset="-78"/>
                <a:cs typeface="Andalus" pitchFamily="18" charset="-78"/>
              </a:rPr>
              <a:t>fiscais;</a:t>
            </a:r>
          </a:p>
          <a:p>
            <a:pPr lvl="1" algn="just"/>
            <a:r>
              <a:rPr lang="pt-BR" sz="2400" b="0" dirty="0" smtClean="0">
                <a:latin typeface="Andalus" pitchFamily="18" charset="-78"/>
                <a:cs typeface="Andalus" pitchFamily="18" charset="-78"/>
              </a:rPr>
              <a:t>Emplaquetamento </a:t>
            </a:r>
            <a:r>
              <a:rPr lang="pt-BR" sz="2400" b="0" dirty="0">
                <a:latin typeface="Andalus" pitchFamily="18" charset="-78"/>
                <a:cs typeface="Andalus" pitchFamily="18" charset="-78"/>
              </a:rPr>
              <a:t>dos bens tombados, </a:t>
            </a:r>
            <a:r>
              <a:rPr lang="pt-BR" sz="2400" b="0" i="1" dirty="0">
                <a:latin typeface="Andalus" pitchFamily="18" charset="-78"/>
                <a:cs typeface="Andalus" pitchFamily="18" charset="-78"/>
              </a:rPr>
              <a:t>in loco</a:t>
            </a:r>
            <a:r>
              <a:rPr lang="pt-BR" sz="2400" b="0" dirty="0">
                <a:latin typeface="Andalus" pitchFamily="18" charset="-78"/>
                <a:cs typeface="Andalus" pitchFamily="18" charset="-78"/>
              </a:rPr>
              <a:t>, acompanhado do Termo de Guarda e Responsabilidade que será assinado pelo responsável pelo setor ou pelo </a:t>
            </a:r>
            <a:r>
              <a:rPr lang="pt-BR" sz="2400" b="0" dirty="0" smtClean="0">
                <a:latin typeface="Andalus" pitchFamily="18" charset="-78"/>
                <a:cs typeface="Andalus" pitchFamily="18" charset="-78"/>
              </a:rPr>
              <a:t>bem.</a:t>
            </a:r>
            <a:r>
              <a:rPr lang="pt-BR" i="1" dirty="0">
                <a:latin typeface="Andalus" pitchFamily="18" charset="-78"/>
                <a:cs typeface="Andalus" pitchFamily="18" charset="-78"/>
              </a:rPr>
              <a:t> </a:t>
            </a:r>
            <a:endParaRPr lang="pt-BR" i="1" dirty="0" smtClean="0">
              <a:latin typeface="Andalus" pitchFamily="18" charset="-78"/>
              <a:cs typeface="Andalus" pitchFamily="18" charset="-78"/>
            </a:endParaRPr>
          </a:p>
          <a:p>
            <a:pPr marL="411480" lvl="1" indent="0" algn="r">
              <a:buNone/>
            </a:pPr>
            <a:endParaRPr lang="pt-BR" sz="1400" i="1" dirty="0" smtClean="0"/>
          </a:p>
          <a:p>
            <a:pPr marL="411480" lvl="1" indent="0" algn="r">
              <a:buNone/>
            </a:pPr>
            <a:endParaRPr lang="pt-BR" sz="1400" i="1" dirty="0"/>
          </a:p>
          <a:p>
            <a:pPr marL="411480" lvl="1" indent="0" algn="r">
              <a:buNone/>
            </a:pPr>
            <a:r>
              <a:rPr lang="pt-BR" sz="1400" i="1" dirty="0" smtClean="0"/>
              <a:t>Nota </a:t>
            </a:r>
            <a:r>
              <a:rPr lang="pt-BR" sz="1400" i="1" dirty="0"/>
              <a:t>de orientação técnica 03/19 - CGM</a:t>
            </a:r>
            <a:endParaRPr lang="pt-BR" sz="1200" i="1" dirty="0"/>
          </a:p>
          <a:p>
            <a:pPr lvl="1" algn="just"/>
            <a:endParaRPr lang="pt-BR" sz="1800" b="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661248"/>
            <a:ext cx="633670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460432" cy="6858000"/>
          </a:xfrm>
          <a:prstGeom prst="rect">
            <a:avLst/>
          </a:prstGeom>
        </p:spPr>
      </p:pic>
      <p:sp>
        <p:nvSpPr>
          <p:cNvPr id="8" name="Seta para a direita 7"/>
          <p:cNvSpPr/>
          <p:nvPr/>
        </p:nvSpPr>
        <p:spPr>
          <a:xfrm rot="18769965">
            <a:off x="3873007" y="574957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A847-043C-4D8B-901A-3837EC909B70}" type="datetime10">
              <a:rPr lang="pt-BR" smtClean="0"/>
              <a:t>14:52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94017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941 -0.02454 L -0.01302 0.13264 C 0.02761 0.16806 0.04532 0.20741 0.03924 0.24028 C 0.0349 0.2794 0.00486 0.30394 -0.04253 0.31343 L -0.25225 0.36134 " pathEditMode="relative" rAng="6135311" ptsTypes="FffFF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31" y="2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0.21615 -1.48148E-6 C 0.31302 -1.48148E-6 0.43247 0.08773 0.43247 0.1588 L 0.43247 0.31806 " pathEditMode="relative" rAng="0" ptsTypes="FfFF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15" y="1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7620000" cy="922114"/>
          </a:xfrm>
        </p:spPr>
        <p:txBody>
          <a:bodyPr/>
          <a:lstStyle/>
          <a:p>
            <a:pPr lvl="0" algn="ctr"/>
            <a:r>
              <a:rPr lang="pt-BR" sz="2800" b="1" dirty="0"/>
              <a:t>COMPETÊNCIAS DO SETOR DE PATRIMÔNIO</a:t>
            </a:r>
            <a:r>
              <a:rPr lang="pt-BR" sz="4800" dirty="0"/>
              <a:t/>
            </a:r>
            <a:br>
              <a:rPr lang="pt-BR" sz="4800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80728"/>
            <a:ext cx="7520940" cy="5256584"/>
          </a:xfrm>
        </p:spPr>
        <p:txBody>
          <a:bodyPr>
            <a:noAutofit/>
          </a:bodyPr>
          <a:lstStyle/>
          <a:p>
            <a:pPr lvl="1" algn="just"/>
            <a:r>
              <a:rPr lang="pt-BR" sz="2400" dirty="0" smtClean="0">
                <a:latin typeface="Andalus" pitchFamily="18" charset="-78"/>
                <a:cs typeface="Andalus" pitchFamily="18" charset="-78"/>
              </a:rPr>
              <a:t>Realizar </a:t>
            </a:r>
            <a:r>
              <a:rPr lang="pt-BR" sz="2400" dirty="0">
                <a:latin typeface="Andalus" pitchFamily="18" charset="-78"/>
                <a:cs typeface="Andalus" pitchFamily="18" charset="-78"/>
              </a:rPr>
              <a:t>o cadastro e classificação dos bens, através da classe contábil, no sistema informatizado, bem como o tombamento patrimonial dos bens, através da nota fiscal encaminhada pelo almoxarifado, após o recebimento</a:t>
            </a:r>
            <a:r>
              <a:rPr lang="pt-BR" sz="2400" dirty="0" smtClean="0">
                <a:latin typeface="Andalus" pitchFamily="18" charset="-78"/>
                <a:cs typeface="Andalus" pitchFamily="18" charset="-78"/>
              </a:rPr>
              <a:t>;</a:t>
            </a:r>
            <a:endParaRPr lang="pt-BR" dirty="0">
              <a:latin typeface="Andalus" pitchFamily="18" charset="-78"/>
              <a:cs typeface="Andalus" pitchFamily="18" charset="-78"/>
            </a:endParaRPr>
          </a:p>
          <a:p>
            <a:pPr lvl="1" algn="just"/>
            <a:r>
              <a:rPr lang="pt-BR" sz="2400" dirty="0">
                <a:latin typeface="Andalus" pitchFamily="18" charset="-78"/>
                <a:cs typeface="Andalus" pitchFamily="18" charset="-78"/>
              </a:rPr>
              <a:t>Arquivamento das notas </a:t>
            </a:r>
            <a:r>
              <a:rPr lang="pt-BR" sz="2400" dirty="0" smtClean="0">
                <a:latin typeface="Andalus" pitchFamily="18" charset="-78"/>
                <a:cs typeface="Andalus" pitchFamily="18" charset="-78"/>
              </a:rPr>
              <a:t>fiscais;</a:t>
            </a:r>
          </a:p>
          <a:p>
            <a:pPr lvl="1" algn="just"/>
            <a:r>
              <a:rPr lang="pt-BR" sz="2400" b="0" dirty="0" smtClean="0">
                <a:latin typeface="Andalus" pitchFamily="18" charset="-78"/>
                <a:cs typeface="Andalus" pitchFamily="18" charset="-78"/>
              </a:rPr>
              <a:t>Emplaquetamento </a:t>
            </a:r>
            <a:r>
              <a:rPr lang="pt-BR" sz="2400" b="0" dirty="0">
                <a:latin typeface="Andalus" pitchFamily="18" charset="-78"/>
                <a:cs typeface="Andalus" pitchFamily="18" charset="-78"/>
              </a:rPr>
              <a:t>dos bens tombados, </a:t>
            </a:r>
            <a:r>
              <a:rPr lang="pt-BR" sz="2400" b="0" i="1" dirty="0">
                <a:latin typeface="Andalus" pitchFamily="18" charset="-78"/>
                <a:cs typeface="Andalus" pitchFamily="18" charset="-78"/>
              </a:rPr>
              <a:t>in loco</a:t>
            </a:r>
            <a:r>
              <a:rPr lang="pt-BR" sz="2400" b="0" dirty="0">
                <a:latin typeface="Andalus" pitchFamily="18" charset="-78"/>
                <a:cs typeface="Andalus" pitchFamily="18" charset="-78"/>
              </a:rPr>
              <a:t>, acompanhado do Termo de Guarda e Responsabilidade que será assinado pelo responsável pelo setor ou pelo </a:t>
            </a:r>
            <a:r>
              <a:rPr lang="pt-BR" sz="2400" b="0" dirty="0" smtClean="0">
                <a:latin typeface="Andalus" pitchFamily="18" charset="-78"/>
                <a:cs typeface="Andalus" pitchFamily="18" charset="-78"/>
              </a:rPr>
              <a:t>bem.</a:t>
            </a:r>
            <a:r>
              <a:rPr lang="pt-BR" i="1" dirty="0">
                <a:latin typeface="Andalus" pitchFamily="18" charset="-78"/>
                <a:cs typeface="Andalus" pitchFamily="18" charset="-78"/>
              </a:rPr>
              <a:t> </a:t>
            </a:r>
            <a:endParaRPr lang="pt-BR" i="1" dirty="0" smtClean="0">
              <a:latin typeface="Andalus" pitchFamily="18" charset="-78"/>
              <a:cs typeface="Andalus" pitchFamily="18" charset="-78"/>
            </a:endParaRPr>
          </a:p>
          <a:p>
            <a:pPr marL="411480" lvl="1" indent="0" algn="r">
              <a:buNone/>
            </a:pPr>
            <a:endParaRPr lang="pt-BR" sz="1400" i="1" dirty="0" smtClean="0"/>
          </a:p>
          <a:p>
            <a:pPr marL="411480" lvl="1" indent="0" algn="r">
              <a:buNone/>
            </a:pPr>
            <a:endParaRPr lang="pt-BR" sz="1400" i="1" dirty="0"/>
          </a:p>
          <a:p>
            <a:pPr marL="411480" lvl="1" indent="0" algn="r">
              <a:buNone/>
            </a:pPr>
            <a:r>
              <a:rPr lang="pt-BR" sz="1400" i="1" dirty="0" smtClean="0"/>
              <a:t>Nota </a:t>
            </a:r>
            <a:r>
              <a:rPr lang="pt-BR" sz="1400" i="1" dirty="0"/>
              <a:t>de orientação técnica 03/19 - CGM</a:t>
            </a:r>
            <a:endParaRPr lang="pt-BR" sz="1200" i="1" dirty="0"/>
          </a:p>
          <a:p>
            <a:pPr lvl="1" algn="just"/>
            <a:endParaRPr lang="pt-BR" sz="1800" b="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661248"/>
            <a:ext cx="633670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8496944" cy="6857999"/>
          </a:xfrm>
          <a:prstGeom prst="rect">
            <a:avLst/>
          </a:prstGeom>
        </p:spPr>
      </p:pic>
      <p:sp>
        <p:nvSpPr>
          <p:cNvPr id="4" name="Seta para a direita 3"/>
          <p:cNvSpPr/>
          <p:nvPr/>
        </p:nvSpPr>
        <p:spPr>
          <a:xfrm>
            <a:off x="1073312" y="4149080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a direita 9"/>
          <p:cNvSpPr/>
          <p:nvPr/>
        </p:nvSpPr>
        <p:spPr>
          <a:xfrm>
            <a:off x="7668344" y="66636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8EC8-BB22-42D7-9115-D58D1619CF1B}" type="datetime10">
              <a:rPr lang="pt-BR" smtClean="0"/>
              <a:t>14:52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50916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1435 L 0.05643 0.03634 C 0.06841 0.04768 0.08611 0.05393 0.10452 0.05393 C 0.1257 0.05393 0.14254 0.04768 0.15452 0.03634 L 0.21111 -0.01435 " pathEditMode="relative" rAng="0" ptsTypes="FffFF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56" y="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1111E-6 C -3.05556E-6 0.01551 0.00209 -0.00116 -0.00104 0.01412 C -0.00225 0.02523 -0.00225 0.0375 -0.00521 0.04722 C -0.00625 0.07662 -0.00816 0.0912 -0.0125 0.11296 C -0.0125 0.11898 -0.01371 0.12662 -0.01441 0.13195 C -0.01441 0.13403 -0.01441 0.13426 -0.0158 0.13658 C -0.01736 0.14213 -0.01736 0.14908 -0.0184 0.15533 C -0.021 0.17153 -0.02187 0.18333 -0.02448 0.19306 C -0.02708 0.20949 -0.02847 0.21806 -0.03073 0.22847 C -0.03211 0.2382 -0.03316 0.24259 -0.03455 0.24931 C -0.03611 0.26458 -0.03715 0.26875 -0.03941 0.28009 C -0.0408 0.29283 -0.03941 0.28727 -0.0408 0.2919 C -0.04236 0.30232 -0.0434 0.30625 -0.04479 0.31736 C -0.04479 0.31968 -0.04479 0.32269 -0.04479 0.32454 C -0.0467 0.34306 -0.04531 0.32523 -0.0467 0.34352 C -0.0467 0.34722 -0.0467 0.35162 -0.04826 0.35533 C -0.04826 0.36111 -0.04948 0.37176 -0.04948 0.37199 C -0.04948 0.38403 -0.04948 0.39676 -0.04948 0.40926 C -0.05069 0.41343 -0.05069 0.41713 -0.05069 0.42107 C -0.05069 0.42801 -0.05069 0.43542 -0.05191 0.44236 C -0.05191 0.45972 -0.05243 0.47616 -0.05243 0.49398 C -0.05243 0.51134 -0.05243 0.5287 -0.05243 0.54583 C -0.05243 0.55579 -0.05191 0.55533 -0.05069 0.55972 C -0.04948 0.5662 -0.04948 0.56736 -0.04826 0.57153 C -0.04531 0.57824 -0.0434 0.58102 -0.0408 0.58333 C -0.0408 0.5838 -0.03715 0.59954 -0.03715 0.59977 C -0.03611 0.60208 -0.03455 0.60162 -0.03316 0.60232 C -0.02708 0.6088 -0.02187 0.6169 -0.01736 0.62107 C -0.01441 0.62037 -0.0125 0.62153 -0.00955 0.61875 C -0.00816 0.61783 -0.00816 0.60903 -0.00711 0.60695 C -0.00625 0.60301 -0.00364 0.60162 -0.00225 0.59977 C -0.00225 0.59908 -0.00104 0.59769 -0.00104 0.59792 " pathEditMode="relative" rAng="0" ptsTypes="fffffffffffffffffffffffffffffff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7" y="3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59791 L -0.00607 0.833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1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10" grpId="0" animBg="1"/>
      <p:bldP spid="10" grpId="1" animBg="1"/>
      <p:bldP spid="10" grpId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829014"/>
              </p:ext>
            </p:extLst>
          </p:nvPr>
        </p:nvGraphicFramePr>
        <p:xfrm>
          <a:off x="971600" y="1268759"/>
          <a:ext cx="6408712" cy="4032447"/>
        </p:xfrm>
        <a:graphic>
          <a:graphicData uri="http://schemas.openxmlformats.org/drawingml/2006/table">
            <a:tbl>
              <a:tblPr firstRow="1" lastRow="1" bandRow="1">
                <a:tableStyleId>{10A1B5D5-9B99-4C35-A422-299274C87663}</a:tableStyleId>
              </a:tblPr>
              <a:tblGrid>
                <a:gridCol w="4078270"/>
                <a:gridCol w="2330442"/>
              </a:tblGrid>
              <a:tr h="3300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ADMINISTRAÇÃO                                                          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250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BALANÇO PATRIMONIAL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157.622,25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0048">
                <a:tc>
                  <a:txBody>
                    <a:bodyPr/>
                    <a:lstStyle/>
                    <a:p>
                      <a:pPr marL="633413" indent="-633413" algn="l" defTabSz="900113" fontAlgn="b"/>
                      <a:r>
                        <a:rPr lang="pt-BR" sz="16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 DESC. </a:t>
                      </a:r>
                      <a:r>
                        <a:rPr lang="pt-BR" sz="16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DO IMOBILIZADO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103.514,49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0048">
                <a:tc>
                  <a:txBody>
                    <a:bodyPr/>
                    <a:lstStyle/>
                    <a:p>
                      <a:pPr algn="l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004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PRODATA</a:t>
                      </a:r>
                      <a:r>
                        <a:rPr lang="pt-BR" sz="1600" b="1" u="none" strike="noStrike" baseline="0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effectLst/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   116.017,80 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0048"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0048"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94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CULTURA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004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BALANÇO PATRIMONIAL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1.136.636,60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004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DESC. </a:t>
                      </a:r>
                      <a:r>
                        <a:rPr lang="pt-BR" sz="16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DO IMOBILIZADO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   625.163,85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0048">
                <a:tc>
                  <a:txBody>
                    <a:bodyPr/>
                    <a:lstStyle/>
                    <a:p>
                      <a:pPr algn="l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    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004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PRODATA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effectLst/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1.922.853,21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661248"/>
            <a:ext cx="6552728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tângulo 5"/>
          <p:cNvSpPr/>
          <p:nvPr/>
        </p:nvSpPr>
        <p:spPr>
          <a:xfrm>
            <a:off x="35496" y="262389"/>
            <a:ext cx="84604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pt-B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COMPARATIVO</a:t>
            </a:r>
            <a:r>
              <a:rPr lang="pt-BR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pt-BR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Espaço Reservado para Data 6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</p:spPr>
        <p:txBody>
          <a:bodyPr/>
          <a:lstStyle/>
          <a:p>
            <a:fld id="{3CA38EC8-BB22-42D7-9115-D58D1619CF1B}" type="datetime10">
              <a:rPr lang="pt-BR" smtClean="0"/>
              <a:t>14:56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6827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776644"/>
          </a:xfrm>
        </p:spPr>
        <p:txBody>
          <a:bodyPr/>
          <a:lstStyle/>
          <a:p>
            <a:pPr marL="114300" indent="0">
              <a:buNone/>
            </a:pPr>
            <a:r>
              <a:rPr lang="pt-BR" dirty="0" smtClean="0"/>
              <a:t> </a:t>
            </a:r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925949"/>
              </p:ext>
            </p:extLst>
          </p:nvPr>
        </p:nvGraphicFramePr>
        <p:xfrm>
          <a:off x="971600" y="1268760"/>
          <a:ext cx="6408712" cy="3939035"/>
        </p:xfrm>
        <a:graphic>
          <a:graphicData uri="http://schemas.openxmlformats.org/drawingml/2006/table">
            <a:tbl>
              <a:tblPr firstRow="1" lastRow="1" bandRow="1">
                <a:tableStyleId>{10A1B5D5-9B99-4C35-A422-299274C87663}</a:tableStyleId>
              </a:tblPr>
              <a:tblGrid>
                <a:gridCol w="4078268"/>
                <a:gridCol w="2330444"/>
              </a:tblGrid>
              <a:tr h="3600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EDUCAÇÃO                                                                 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975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BALANÇO PATRIMONIAL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14.710.160,67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75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DESC. </a:t>
                      </a:r>
                      <a:r>
                        <a:rPr lang="pt-BR" sz="16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DO IMOBILIZADO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  1.613.062,99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755">
                <a:tc>
                  <a:txBody>
                    <a:bodyPr/>
                    <a:lstStyle/>
                    <a:p>
                      <a:pPr algn="l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75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PRODATA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effectLst/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1.668.961,06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755">
                <a:tc>
                  <a:txBody>
                    <a:bodyPr/>
                    <a:lstStyle/>
                    <a:p>
                      <a:pPr algn="ctr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755"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445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ESPORTE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975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BALANÇO PATRIMONIAL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49.832,55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75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DESC. </a:t>
                      </a:r>
                      <a:r>
                        <a:rPr lang="pt-BR" sz="16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DO IMOBILIZADO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57.619,13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755">
                <a:tc>
                  <a:txBody>
                    <a:bodyPr/>
                    <a:lstStyle/>
                    <a:p>
                      <a:pPr algn="l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75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PRODATA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    1.200,00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661248"/>
            <a:ext cx="6408712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Retângulo 8"/>
          <p:cNvSpPr/>
          <p:nvPr/>
        </p:nvSpPr>
        <p:spPr>
          <a:xfrm>
            <a:off x="35496" y="262389"/>
            <a:ext cx="84604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pt-B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COMPARATIVO</a:t>
            </a:r>
            <a:r>
              <a:rPr lang="pt-BR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pt-BR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Espaço Reservado para Data 6"/>
          <p:cNvSpPr txBox="1">
            <a:spLocks/>
          </p:cNvSpPr>
          <p:nvPr/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CA38EC8-BB22-42D7-9115-D58D1619CF1B}" type="datetime10">
              <a:rPr lang="pt-BR" smtClean="0"/>
              <a:pPr/>
              <a:t>14:56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04679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523792"/>
              </p:ext>
            </p:extLst>
          </p:nvPr>
        </p:nvGraphicFramePr>
        <p:xfrm>
          <a:off x="971601" y="1268756"/>
          <a:ext cx="6408712" cy="4032456"/>
        </p:xfrm>
        <a:graphic>
          <a:graphicData uri="http://schemas.openxmlformats.org/drawingml/2006/table">
            <a:tbl>
              <a:tblPr firstRow="1" lastRow="1" bandRow="1">
                <a:tableStyleId>{10A1B5D5-9B99-4C35-A422-299274C87663}</a:tableStyleId>
              </a:tblPr>
              <a:tblGrid>
                <a:gridCol w="3511456"/>
                <a:gridCol w="2897256"/>
              </a:tblGrid>
              <a:tr h="336038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FAZENDA                                                                       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603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BALANÇO PATRIMONIAL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36.793.553,31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603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 DESC. </a:t>
                      </a:r>
                      <a:r>
                        <a:rPr lang="pt-BR" sz="16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DO IMOBILIZADO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       36.256,91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603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    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603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PRODATA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effectLst/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      54.924,72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6038"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6038"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6038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FMAS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603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BALANÇO PATRIMONIAL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874.600,92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603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 DESC. </a:t>
                      </a:r>
                      <a:r>
                        <a:rPr lang="pt-BR" sz="16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DO IMOBILIZADO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619.714,30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603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    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603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PRODATA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effectLst/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815.228,97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661248"/>
            <a:ext cx="6408712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tângulo 4"/>
          <p:cNvSpPr/>
          <p:nvPr/>
        </p:nvSpPr>
        <p:spPr>
          <a:xfrm>
            <a:off x="35496" y="262389"/>
            <a:ext cx="84604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pt-B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COMPARATIVO</a:t>
            </a:r>
            <a:r>
              <a:rPr lang="pt-BR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pt-BR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Espaço Reservado para Data 6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</p:spPr>
        <p:txBody>
          <a:bodyPr/>
          <a:lstStyle/>
          <a:p>
            <a:fld id="{3CA38EC8-BB22-42D7-9115-D58D1619CF1B}" type="datetime10">
              <a:rPr lang="pt-BR" smtClean="0"/>
              <a:t>14:56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31643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331740" y="260648"/>
            <a:ext cx="6480620" cy="92333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PATRIMÔNIO PÚBLICO</a:t>
            </a:r>
            <a:endParaRPr lang="pt-BR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EED5-4341-40A7-8F92-9243A1D7DD26}" type="datetime10">
              <a:rPr lang="pt-BR" smtClean="0"/>
              <a:t>14:52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30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8242311"/>
              </p:ext>
            </p:extLst>
          </p:nvPr>
        </p:nvGraphicFramePr>
        <p:xfrm>
          <a:off x="971600" y="1268757"/>
          <a:ext cx="6408712" cy="3960443"/>
        </p:xfrm>
        <a:graphic>
          <a:graphicData uri="http://schemas.openxmlformats.org/drawingml/2006/table">
            <a:tbl>
              <a:tblPr firstRow="1" lastRow="1" bandRow="1">
                <a:tableStyleId>{10A1B5D5-9B99-4C35-A422-299274C87663}</a:tableStyleId>
              </a:tblPr>
              <a:tblGrid>
                <a:gridCol w="4078277"/>
                <a:gridCol w="2330435"/>
              </a:tblGrid>
              <a:tr h="3241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GABINETE   </a:t>
                      </a:r>
                      <a:r>
                        <a:rPr lang="pt-BR" sz="1800" b="1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                                                                                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416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BALANÇO PATRIMONIAL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          275.501,62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16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DESC </a:t>
                      </a:r>
                      <a:r>
                        <a:rPr lang="pt-BR" sz="16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DO IMOBILIZADO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12.181.481,89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324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           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16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PRODATA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effectLst/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20.062.992,56</a:t>
                      </a:r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165">
                <a:tc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165">
                <a:tc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5549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INFRAESTRUTURA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416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BALANÇO PATRIMONIAL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   9.296.949,94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16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DESC DO IMOBILIZADO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       951.103,70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16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           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   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16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PRODATA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effectLst/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  1.167.897,40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661248"/>
            <a:ext cx="6408712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Retângulo 7"/>
          <p:cNvSpPr/>
          <p:nvPr/>
        </p:nvSpPr>
        <p:spPr>
          <a:xfrm>
            <a:off x="35496" y="262389"/>
            <a:ext cx="84604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pt-B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COMPARATIVO</a:t>
            </a:r>
            <a:r>
              <a:rPr lang="pt-BR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pt-BR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Espaço Reservado para Data 6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</p:spPr>
        <p:txBody>
          <a:bodyPr/>
          <a:lstStyle/>
          <a:p>
            <a:fld id="{3CA38EC8-BB22-42D7-9115-D58D1619CF1B}" type="datetime10">
              <a:rPr lang="pt-BR" smtClean="0"/>
              <a:t>14:57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73494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421706"/>
              </p:ext>
            </p:extLst>
          </p:nvPr>
        </p:nvGraphicFramePr>
        <p:xfrm>
          <a:off x="971600" y="1268757"/>
          <a:ext cx="6408712" cy="3875704"/>
        </p:xfrm>
        <a:graphic>
          <a:graphicData uri="http://schemas.openxmlformats.org/drawingml/2006/table">
            <a:tbl>
              <a:tblPr firstRow="1" lastRow="1" bandRow="1">
                <a:tableStyleId>{10A1B5D5-9B99-4C35-A422-299274C87663}</a:tableStyleId>
              </a:tblPr>
              <a:tblGrid>
                <a:gridCol w="4015098"/>
                <a:gridCol w="2393614"/>
              </a:tblGrid>
              <a:tr h="360043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LUZIMANGUES                                                                  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957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BALANÇO </a:t>
                      </a:r>
                      <a:r>
                        <a:rPr lang="pt-BR" sz="16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PATRIMONIAL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5.942,59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57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DESC </a:t>
                      </a:r>
                      <a:r>
                        <a:rPr lang="pt-BR" sz="16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DO IMOBILIZADO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5.928,86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5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              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57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dalus" pitchFamily="18" charset="-78"/>
                          <a:cs typeface="Andalus" pitchFamily="18" charset="-78"/>
                        </a:rPr>
                        <a:t>PRODATA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effectLst/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6.238,32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575">
                <a:tc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575"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9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PLANEJAMENTO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957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BALANÇO PATRIMONIAL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                              87.530,93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57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DESC </a:t>
                      </a:r>
                      <a:r>
                        <a:rPr lang="pt-BR" sz="16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DO IMOBILIZADO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                            107.219,13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5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               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57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PRODATA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effectLst/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                         121.993,61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661248"/>
            <a:ext cx="6408712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Retângulo 7"/>
          <p:cNvSpPr/>
          <p:nvPr/>
        </p:nvSpPr>
        <p:spPr>
          <a:xfrm>
            <a:off x="35496" y="262389"/>
            <a:ext cx="84604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pt-B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COMPARATIVO</a:t>
            </a:r>
            <a:r>
              <a:rPr lang="pt-BR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pt-BR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Espaço Reservado para Data 6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</p:spPr>
        <p:txBody>
          <a:bodyPr/>
          <a:lstStyle/>
          <a:p>
            <a:fld id="{3CA38EC8-BB22-42D7-9115-D58D1619CF1B}" type="datetime10">
              <a:rPr lang="pt-BR" smtClean="0"/>
              <a:t>14:57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62570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5023898"/>
              </p:ext>
            </p:extLst>
          </p:nvPr>
        </p:nvGraphicFramePr>
        <p:xfrm>
          <a:off x="971600" y="1268764"/>
          <a:ext cx="6408712" cy="3960432"/>
        </p:xfrm>
        <a:graphic>
          <a:graphicData uri="http://schemas.openxmlformats.org/drawingml/2006/table">
            <a:tbl>
              <a:tblPr firstRow="1" lastRow="1" bandRow="1">
                <a:tableStyleId>{10A1B5D5-9B99-4C35-A422-299274C87663}</a:tableStyleId>
              </a:tblPr>
              <a:tblGrid>
                <a:gridCol w="4015097"/>
                <a:gridCol w="2393615"/>
              </a:tblGrid>
              <a:tr h="3300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PRODUÇÃO                                                                     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003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BALANÇO </a:t>
                      </a:r>
                      <a:r>
                        <a:rPr lang="pt-BR" sz="16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PATRIMONIAL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998.589,91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003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DESC DO IMOBILIZADO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263.005,82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0036">
                <a:tc>
                  <a:txBody>
                    <a:bodyPr/>
                    <a:lstStyle/>
                    <a:p>
                      <a:pPr algn="l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003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PRODATA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effectLst/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        315.207,88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0036">
                <a:tc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0036">
                <a:tc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00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SAÚDE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003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BALANÇO </a:t>
                      </a:r>
                      <a:r>
                        <a:rPr lang="pt-BR" sz="16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PATRIMONIAL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6.169.976,51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003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DESC </a:t>
                      </a:r>
                      <a:r>
                        <a:rPr lang="pt-BR" sz="16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DO IMOBILIZADO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2.555.975,21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003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             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003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PRODATA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      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3.995.980,39 </a:t>
                      </a:r>
                      <a:r>
                        <a:rPr lang="pt-BR" sz="1600" b="1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661248"/>
            <a:ext cx="6408712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Retângulo 8"/>
          <p:cNvSpPr/>
          <p:nvPr/>
        </p:nvSpPr>
        <p:spPr>
          <a:xfrm>
            <a:off x="35496" y="262389"/>
            <a:ext cx="84604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pt-B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COMPARATIVO</a:t>
            </a:r>
            <a:r>
              <a:rPr lang="pt-BR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pt-BR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Espaço Reservado para Data 6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</p:spPr>
        <p:txBody>
          <a:bodyPr/>
          <a:lstStyle/>
          <a:p>
            <a:fld id="{3CA38EC8-BB22-42D7-9115-D58D1619CF1B}" type="datetime10">
              <a:rPr lang="pt-BR" smtClean="0"/>
              <a:t>14:57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8999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425280"/>
              </p:ext>
            </p:extLst>
          </p:nvPr>
        </p:nvGraphicFramePr>
        <p:xfrm>
          <a:off x="1403648" y="1327993"/>
          <a:ext cx="5616624" cy="375719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518848"/>
                <a:gridCol w="2097776"/>
              </a:tblGrid>
              <a:tr h="751438">
                <a:tc gridSpan="2">
                  <a:txBody>
                    <a:bodyPr/>
                    <a:lstStyle/>
                    <a:p>
                      <a:pPr algn="ctr" fontAlgn="b"/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5143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BALANÇO PATRIMONIAL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70.556.897,80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5143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    DESCRI</a:t>
                      </a:r>
                      <a:r>
                        <a:rPr lang="pt-BR" sz="18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. DO IMOBILIZADO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19.668.429,31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51438">
                <a:tc>
                  <a:txBody>
                    <a:bodyPr/>
                    <a:lstStyle/>
                    <a:p>
                      <a:pPr algn="l" defTabSz="339725" fontAlgn="b"/>
                      <a:r>
                        <a:rPr lang="pt-BR" sz="1800" u="none" strike="noStrike" baseline="0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                 </a:t>
                      </a:r>
                      <a:r>
                        <a:rPr lang="pt-BR" sz="1800" b="1" u="none" strike="noStrike" baseline="0" dirty="0" smtClean="0">
                          <a:effectLst/>
                          <a:latin typeface="Andalus" pitchFamily="18" charset="-78"/>
                          <a:cs typeface="Andalus" pitchFamily="18" charset="-78"/>
                        </a:rPr>
                        <a:t>PRODATA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ell MT" pitchFamily="18" charset="0"/>
                        </a:rPr>
                        <a:t> </a:t>
                      </a:r>
                      <a:r>
                        <a:rPr lang="pt-B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ell MT" pitchFamily="18" charset="0"/>
                        </a:rPr>
                        <a:t>                      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ell MT" pitchFamily="18" charset="0"/>
                        </a:rPr>
                        <a:t>           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ell MT" pitchFamily="18" charset="0"/>
                        </a:rPr>
                        <a:t>30.249.495,92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ell MT" pitchFamily="18" charset="0"/>
                        </a:rPr>
                        <a:t>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Bell MT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51438">
                <a:tc>
                  <a:txBody>
                    <a:bodyPr/>
                    <a:lstStyle/>
                    <a:p>
                      <a:pPr algn="l" fontAlgn="b"/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661248"/>
            <a:ext cx="633670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tângulo 2"/>
          <p:cNvSpPr/>
          <p:nvPr/>
        </p:nvSpPr>
        <p:spPr>
          <a:xfrm>
            <a:off x="3058131" y="404664"/>
            <a:ext cx="251261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RESUMO</a:t>
            </a:r>
            <a:endParaRPr lang="pt-BR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Espaço Reservado para Data 6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</p:spPr>
        <p:txBody>
          <a:bodyPr/>
          <a:lstStyle/>
          <a:p>
            <a:fld id="{3CA38EC8-BB22-42D7-9115-D58D1619CF1B}" type="datetime10">
              <a:rPr lang="pt-BR" smtClean="0"/>
              <a:t>14:57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997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661248"/>
            <a:ext cx="633670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tângulo 2"/>
          <p:cNvSpPr/>
          <p:nvPr/>
        </p:nvSpPr>
        <p:spPr>
          <a:xfrm>
            <a:off x="3159124" y="404664"/>
            <a:ext cx="23106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C.R.I.R.</a:t>
            </a:r>
            <a:endParaRPr lang="pt-B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051720" y="1436712"/>
            <a:ext cx="5544616" cy="357646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C.</a:t>
            </a:r>
            <a:r>
              <a:rPr lang="pt-BR" sz="4800" b="1" dirty="0" smtClean="0">
                <a:latin typeface="Andalus" pitchFamily="18" charset="-78"/>
                <a:cs typeface="Andalus" pitchFamily="18" charset="-78"/>
              </a:rPr>
              <a:t>ONTRATAR</a:t>
            </a:r>
            <a:endParaRPr lang="pt-BR" sz="4800" dirty="0">
              <a:latin typeface="Andalus" pitchFamily="18" charset="-78"/>
              <a:cs typeface="Andalus" pitchFamily="18" charset="-78"/>
            </a:endParaRPr>
          </a:p>
          <a:p>
            <a:pPr marL="114300" indent="0">
              <a:buNone/>
            </a:pPr>
            <a:r>
              <a:rPr lang="pt-B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R.</a:t>
            </a:r>
            <a:r>
              <a:rPr lang="pt-BR" sz="4800" b="1" dirty="0" smtClean="0">
                <a:latin typeface="Andalus" pitchFamily="18" charset="-78"/>
                <a:cs typeface="Andalus" pitchFamily="18" charset="-78"/>
              </a:rPr>
              <a:t>EGULARIZAR</a:t>
            </a:r>
            <a:endParaRPr lang="pt-BR" sz="4000" dirty="0" smtClean="0">
              <a:latin typeface="Andalus" pitchFamily="18" charset="-78"/>
              <a:cs typeface="Andalus" pitchFamily="18" charset="-78"/>
            </a:endParaRPr>
          </a:p>
          <a:p>
            <a:pPr marL="114300" indent="0">
              <a:buNone/>
            </a:pPr>
            <a:r>
              <a:rPr lang="pt-BR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I.</a:t>
            </a:r>
            <a:r>
              <a:rPr lang="pt-BR" sz="4800" b="1" dirty="0" smtClean="0">
                <a:latin typeface="Andalus" pitchFamily="18" charset="-78"/>
                <a:cs typeface="Andalus" pitchFamily="18" charset="-78"/>
              </a:rPr>
              <a:t>MPLANTAR</a:t>
            </a:r>
            <a:endParaRPr lang="pt-BR" sz="4800" dirty="0">
              <a:latin typeface="Andalus" pitchFamily="18" charset="-78"/>
              <a:cs typeface="Andalus" pitchFamily="18" charset="-78"/>
            </a:endParaRPr>
          </a:p>
          <a:p>
            <a:pPr marL="114300" indent="0">
              <a:buNone/>
            </a:pPr>
            <a:r>
              <a:rPr lang="pt-BR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R.</a:t>
            </a:r>
            <a:r>
              <a:rPr lang="pt-BR" sz="4800" b="1" dirty="0" smtClean="0">
                <a:latin typeface="Andalus" pitchFamily="18" charset="-78"/>
                <a:cs typeface="Andalus" pitchFamily="18" charset="-78"/>
              </a:rPr>
              <a:t>ESPONSABILIZAR</a:t>
            </a:r>
            <a:endParaRPr lang="pt-BR" sz="40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0" name="Espaço Reservado para Data 6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</p:spPr>
        <p:txBody>
          <a:bodyPr/>
          <a:lstStyle/>
          <a:p>
            <a:fld id="{3CA38EC8-BB22-42D7-9115-D58D1619CF1B}" type="datetime10">
              <a:rPr lang="pt-BR" smtClean="0"/>
              <a:t>14:57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7785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03D4A8"/>
              </a:gs>
              <a:gs pos="92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</p:spPr>
        <p:txBody>
          <a:bodyPr>
            <a:noAutofit/>
          </a:bodyPr>
          <a:lstStyle/>
          <a:p>
            <a:pPr marL="114300" indent="0" algn="just">
              <a:buNone/>
            </a:pPr>
            <a:endParaRPr lang="pt-BR" sz="3600" dirty="0" smtClean="0">
              <a:latin typeface="Andalus" pitchFamily="18" charset="-78"/>
              <a:cs typeface="Andalus" pitchFamily="18" charset="-78"/>
            </a:endParaRPr>
          </a:p>
          <a:p>
            <a:pPr marL="114300" indent="0" algn="just">
              <a:buNone/>
            </a:pPr>
            <a:endParaRPr lang="pt-BR" sz="4400" dirty="0" smtClean="0">
              <a:latin typeface="Andalus" pitchFamily="18" charset="-78"/>
              <a:cs typeface="Andalus" pitchFamily="18" charset="-78"/>
            </a:endParaRPr>
          </a:p>
          <a:p>
            <a:pPr marL="114300" indent="0" algn="just">
              <a:buNone/>
            </a:pPr>
            <a:r>
              <a:rPr lang="pt-BR" sz="4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Com </a:t>
            </a:r>
            <a:r>
              <a:rPr lang="pt-BR" sz="4400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leis ruins e funcionários bons ainda é possível governar. Mas com funcionários ruins as melhores leis não servem para nada</a:t>
            </a:r>
            <a:r>
              <a:rPr lang="pt-BR" sz="4400" dirty="0" smtClean="0">
                <a:solidFill>
                  <a:schemeClr val="bg1"/>
                </a:solidFill>
                <a:latin typeface="Bell MT" pitchFamily="18" charset="0"/>
              </a:rPr>
              <a:t>.</a:t>
            </a:r>
          </a:p>
          <a:p>
            <a:pPr marL="114300" indent="0" algn="r">
              <a:buNone/>
            </a:pPr>
            <a:endParaRPr lang="pt-BR" sz="2400" i="1" u="sng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 marL="114300" indent="0" algn="r">
              <a:buNone/>
            </a:pPr>
            <a:r>
              <a:rPr lang="pt-BR" sz="2400" i="1" u="sng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Otto </a:t>
            </a:r>
            <a:r>
              <a:rPr lang="pt-BR" sz="2400" i="1" u="sng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von Bismarck</a:t>
            </a:r>
          </a:p>
        </p:txBody>
      </p:sp>
    </p:spTree>
    <p:extLst>
      <p:ext uri="{BB962C8B-B14F-4D97-AF65-F5344CB8AC3E}">
        <p14:creationId xmlns:p14="http://schemas.microsoft.com/office/powerpoint/2010/main" val="21751932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8720"/>
            <a:ext cx="8460432" cy="475252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	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9492" y="3116852"/>
            <a:ext cx="7520940" cy="2688412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endParaRPr lang="pt-BR" sz="2300" dirty="0" smtClean="0"/>
          </a:p>
          <a:p>
            <a:pPr marL="114300" indent="0">
              <a:buNone/>
            </a:pPr>
            <a:endParaRPr lang="pt-BR" sz="2300" dirty="0"/>
          </a:p>
          <a:p>
            <a:pPr marL="114300" indent="0">
              <a:buNone/>
            </a:pPr>
            <a:endParaRPr lang="pt-BR" sz="2300" dirty="0" smtClean="0"/>
          </a:p>
          <a:p>
            <a:pPr marL="114300" indent="0" algn="just">
              <a:buNone/>
            </a:pPr>
            <a:r>
              <a:rPr lang="pt-B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O </a:t>
            </a:r>
            <a:r>
              <a:rPr lang="pt-BR" sz="3200" b="0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conjunto de bens, direitos e valores pertencentes a todos os </a:t>
            </a:r>
            <a:r>
              <a:rPr lang="pt-BR" sz="3200" b="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cidadãos, forma </a:t>
            </a:r>
            <a:r>
              <a:rPr lang="pt-BR" sz="3200" b="0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o patrimônio </a:t>
            </a:r>
            <a:r>
              <a:rPr lang="pt-BR" sz="3200" b="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público.</a:t>
            </a:r>
          </a:p>
          <a:p>
            <a:pPr marL="114300" indent="0" algn="r">
              <a:buNone/>
            </a:pPr>
            <a:r>
              <a:rPr lang="pt-BR" sz="1800" i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Resolução </a:t>
            </a:r>
            <a:r>
              <a:rPr lang="pt-BR" sz="1800" i="1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n° 1.129/08 do Conselho Federal de Contabilidade</a:t>
            </a:r>
            <a:r>
              <a:rPr lang="pt-BR" sz="1800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endParaRPr lang="pt-BR" sz="2300" b="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marL="114300" indent="0" algn="just">
              <a:buNone/>
            </a:pPr>
            <a:endParaRPr lang="pt-BR" sz="2300" dirty="0" smtClean="0"/>
          </a:p>
          <a:p>
            <a:pPr algn="just"/>
            <a:endParaRPr lang="pt-BR" sz="2300" dirty="0" smtClean="0"/>
          </a:p>
          <a:p>
            <a:pPr algn="just"/>
            <a:endParaRPr lang="pt-BR" sz="2300" b="0" dirty="0"/>
          </a:p>
          <a:p>
            <a:endParaRPr lang="pt-BR" b="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1248"/>
            <a:ext cx="8460432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tângulo 3"/>
          <p:cNvSpPr/>
          <p:nvPr/>
        </p:nvSpPr>
        <p:spPr>
          <a:xfrm>
            <a:off x="889847" y="116632"/>
            <a:ext cx="6957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 QUE É PATRIMÔNIO?</a:t>
            </a:r>
            <a:endParaRPr lang="pt-B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Espaço Reservado para Data 5"/>
          <p:cNvSpPr txBox="1">
            <a:spLocks/>
          </p:cNvSpPr>
          <p:nvPr/>
        </p:nvSpPr>
        <p:spPr>
          <a:xfrm>
            <a:off x="8388424" y="6303600"/>
            <a:ext cx="875703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800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1" name="Espaço Reservado para Data 6"/>
          <p:cNvSpPr txBox="1">
            <a:spLocks/>
          </p:cNvSpPr>
          <p:nvPr/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CA38EC8-BB22-42D7-9115-D58D1619CF1B}" type="datetime10">
              <a:rPr lang="pt-BR" smtClean="0"/>
              <a:pPr/>
              <a:t>14:58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7215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661248"/>
            <a:ext cx="633670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08720"/>
            <a:ext cx="2231707" cy="288032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91680" y="476672"/>
            <a:ext cx="6444987" cy="5496724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endParaRPr lang="pt-BR" sz="2300" b="1" u="sng" dirty="0"/>
          </a:p>
          <a:p>
            <a:pPr algn="just"/>
            <a:r>
              <a:rPr lang="pt-BR" sz="3500" b="0" dirty="0" smtClean="0">
                <a:latin typeface="Andalus" pitchFamily="18" charset="-78"/>
                <a:cs typeface="Andalus" pitchFamily="18" charset="-78"/>
              </a:rPr>
              <a:t>O </a:t>
            </a:r>
            <a:r>
              <a:rPr lang="pt-BR" sz="3500" b="0" dirty="0">
                <a:latin typeface="Andalus" pitchFamily="18" charset="-78"/>
                <a:cs typeface="Andalus" pitchFamily="18" charset="-78"/>
              </a:rPr>
              <a:t>Patrimônio Municipal será </a:t>
            </a:r>
            <a:r>
              <a:rPr lang="pt-BR" sz="3500" b="1" dirty="0">
                <a:latin typeface="Andalus" pitchFamily="18" charset="-78"/>
                <a:cs typeface="Andalus" pitchFamily="18" charset="-78"/>
              </a:rPr>
              <a:t>catalogado</a:t>
            </a:r>
            <a:r>
              <a:rPr lang="pt-BR" sz="3500" b="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pt-BR" sz="3500" b="1" dirty="0">
                <a:latin typeface="Andalus" pitchFamily="18" charset="-78"/>
                <a:cs typeface="Andalus" pitchFamily="18" charset="-78"/>
              </a:rPr>
              <a:t>inventariado</a:t>
            </a:r>
            <a:r>
              <a:rPr lang="pt-BR" sz="3500" b="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pt-BR" sz="3500" b="1" dirty="0">
                <a:latin typeface="Andalus" pitchFamily="18" charset="-78"/>
                <a:cs typeface="Andalus" pitchFamily="18" charset="-78"/>
              </a:rPr>
              <a:t>controlado</a:t>
            </a:r>
            <a:r>
              <a:rPr lang="pt-BR" sz="3500" b="0" dirty="0">
                <a:latin typeface="Andalus" pitchFamily="18" charset="-78"/>
                <a:cs typeface="Andalus" pitchFamily="18" charset="-78"/>
              </a:rPr>
              <a:t> e </a:t>
            </a:r>
            <a:r>
              <a:rPr lang="pt-BR" sz="3500" b="1" dirty="0">
                <a:latin typeface="Andalus" pitchFamily="18" charset="-78"/>
                <a:cs typeface="Andalus" pitchFamily="18" charset="-78"/>
              </a:rPr>
              <a:t>preservado</a:t>
            </a:r>
            <a:r>
              <a:rPr lang="pt-BR" sz="3500" b="0" dirty="0">
                <a:latin typeface="Andalus" pitchFamily="18" charset="-78"/>
                <a:cs typeface="Andalus" pitchFamily="18" charset="-78"/>
              </a:rPr>
              <a:t>, sob penalidade </a:t>
            </a:r>
            <a:r>
              <a:rPr lang="pt-BR" sz="3500" b="0" dirty="0" smtClean="0">
                <a:latin typeface="Andalus" pitchFamily="18" charset="-78"/>
                <a:cs typeface="Andalus" pitchFamily="18" charset="-78"/>
              </a:rPr>
              <a:t>de </a:t>
            </a:r>
            <a:r>
              <a:rPr lang="pt-BR" sz="3500" b="1" dirty="0" smtClean="0">
                <a:latin typeface="Andalus" pitchFamily="18" charset="-78"/>
                <a:cs typeface="Andalus" pitchFamily="18" charset="-78"/>
              </a:rPr>
              <a:t>crime</a:t>
            </a:r>
            <a:r>
              <a:rPr lang="pt-BR" sz="3500" b="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pt-BR" sz="3500" b="0" dirty="0">
                <a:latin typeface="Andalus" pitchFamily="18" charset="-78"/>
                <a:cs typeface="Andalus" pitchFamily="18" charset="-78"/>
              </a:rPr>
              <a:t>de responsabilidade e ressalvado o direito de regresso da administração pública sobre o servidor </a:t>
            </a:r>
            <a:r>
              <a:rPr lang="pt-BR" sz="3500" b="1" dirty="0">
                <a:latin typeface="Andalus" pitchFamily="18" charset="-78"/>
                <a:cs typeface="Andalus" pitchFamily="18" charset="-78"/>
              </a:rPr>
              <a:t>relapso</a:t>
            </a:r>
            <a:r>
              <a:rPr lang="pt-BR" sz="3500" b="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pt-BR" sz="3500" b="1" dirty="0">
                <a:latin typeface="Andalus" pitchFamily="18" charset="-78"/>
                <a:cs typeface="Andalus" pitchFamily="18" charset="-78"/>
              </a:rPr>
              <a:t>negligente</a:t>
            </a:r>
            <a:r>
              <a:rPr lang="pt-BR" sz="3500" b="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pt-BR" sz="3500" b="1" dirty="0">
                <a:latin typeface="Andalus" pitchFamily="18" charset="-78"/>
                <a:cs typeface="Andalus" pitchFamily="18" charset="-78"/>
              </a:rPr>
              <a:t>imprudente</a:t>
            </a:r>
            <a:r>
              <a:rPr lang="pt-BR" sz="3500" b="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pt-BR" sz="3500" b="1" dirty="0">
                <a:latin typeface="Andalus" pitchFamily="18" charset="-78"/>
                <a:cs typeface="Andalus" pitchFamily="18" charset="-78"/>
              </a:rPr>
              <a:t>imperito</a:t>
            </a:r>
            <a:r>
              <a:rPr lang="pt-BR" sz="3500" b="0" dirty="0">
                <a:latin typeface="Andalus" pitchFamily="18" charset="-78"/>
                <a:cs typeface="Andalus" pitchFamily="18" charset="-78"/>
              </a:rPr>
              <a:t> ou que tenha agido com dolo. </a:t>
            </a:r>
            <a:endParaRPr lang="pt-BR" sz="3500" b="0" dirty="0" smtClean="0">
              <a:latin typeface="Andalus" pitchFamily="18" charset="-78"/>
              <a:cs typeface="Andalus" pitchFamily="18" charset="-78"/>
            </a:endParaRPr>
          </a:p>
          <a:p>
            <a:pPr marL="114300" indent="0" algn="r">
              <a:buNone/>
            </a:pPr>
            <a:r>
              <a:rPr lang="pt-BR" sz="1800" i="1" dirty="0" smtClean="0">
                <a:latin typeface="Andalus" pitchFamily="18" charset="-78"/>
                <a:cs typeface="Andalus" pitchFamily="18" charset="-78"/>
              </a:rPr>
              <a:t>Lei </a:t>
            </a:r>
            <a:r>
              <a:rPr lang="pt-BR" sz="1800" i="1" dirty="0">
                <a:latin typeface="Andalus" pitchFamily="18" charset="-78"/>
                <a:cs typeface="Andalus" pitchFamily="18" charset="-78"/>
              </a:rPr>
              <a:t>orgânica art. </a:t>
            </a:r>
            <a:r>
              <a:rPr lang="pt-BR" sz="1800" i="1" dirty="0" smtClean="0">
                <a:latin typeface="Andalus" pitchFamily="18" charset="-78"/>
                <a:cs typeface="Andalus" pitchFamily="18" charset="-78"/>
              </a:rPr>
              <a:t>10</a:t>
            </a:r>
            <a:r>
              <a:rPr lang="pt-BR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BR" sz="1600" dirty="0">
                <a:latin typeface="Andalus" pitchFamily="18" charset="-78"/>
                <a:cs typeface="Andalus" pitchFamily="18" charset="-78"/>
              </a:rPr>
              <a:t>§ ÚNICO</a:t>
            </a:r>
            <a:endParaRPr lang="pt-BR" sz="2400" dirty="0">
              <a:latin typeface="Andalus" pitchFamily="18" charset="-78"/>
              <a:cs typeface="Andalus" pitchFamily="18" charset="-78"/>
            </a:endParaRPr>
          </a:p>
          <a:p>
            <a:pPr algn="just"/>
            <a:endParaRPr lang="pt-BR" sz="2300" b="0" dirty="0"/>
          </a:p>
          <a:p>
            <a:endParaRPr lang="pt-BR" b="0" dirty="0"/>
          </a:p>
        </p:txBody>
      </p:sp>
      <p:sp>
        <p:nvSpPr>
          <p:cNvPr id="4" name="Retângulo 3"/>
          <p:cNvSpPr/>
          <p:nvPr/>
        </p:nvSpPr>
        <p:spPr>
          <a:xfrm>
            <a:off x="406559" y="44624"/>
            <a:ext cx="79818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COMO DEVE SER TRATADO</a:t>
            </a:r>
            <a:endParaRPr lang="pt-B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Espaço Reservado para Data 6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</p:spPr>
        <p:txBody>
          <a:bodyPr/>
          <a:lstStyle/>
          <a:p>
            <a:fld id="{3CA38EC8-BB22-42D7-9115-D58D1619CF1B}" type="datetime10">
              <a:rPr lang="pt-BR" smtClean="0"/>
              <a:t>14:58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5203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67744" y="1100628"/>
            <a:ext cx="6076156" cy="4560620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Arial" pitchFamily="34" charset="0"/>
              <a:buChar char="•"/>
            </a:pPr>
            <a:endParaRPr lang="pt-BR" sz="4800" b="1" dirty="0" smtClean="0">
              <a:latin typeface="Andalus" pitchFamily="18" charset="-78"/>
              <a:cs typeface="Andalus" pitchFamily="18" charset="-78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4800" b="1" dirty="0" smtClean="0">
                <a:latin typeface="Andalus" pitchFamily="18" charset="-78"/>
                <a:cs typeface="Andalus" pitchFamily="18" charset="-78"/>
              </a:rPr>
              <a:t>Material </a:t>
            </a:r>
            <a:r>
              <a:rPr lang="pt-BR" sz="4800" b="1" dirty="0">
                <a:latin typeface="Andalus" pitchFamily="18" charset="-78"/>
                <a:cs typeface="Andalus" pitchFamily="18" charset="-78"/>
              </a:rPr>
              <a:t>permanente </a:t>
            </a:r>
            <a:r>
              <a:rPr lang="pt-BR" sz="4800" dirty="0">
                <a:latin typeface="Andalus" pitchFamily="18" charset="-78"/>
                <a:cs typeface="Andalus" pitchFamily="18" charset="-78"/>
              </a:rPr>
              <a:t>– </a:t>
            </a:r>
            <a:r>
              <a:rPr lang="pt-BR" sz="4800" b="0" dirty="0">
                <a:latin typeface="Andalus" pitchFamily="18" charset="-78"/>
                <a:cs typeface="Andalus" pitchFamily="18" charset="-78"/>
              </a:rPr>
              <a:t>aquele que em razão  de seu uso </a:t>
            </a:r>
            <a:r>
              <a:rPr lang="pt-BR" sz="4800" b="0" dirty="0" smtClean="0">
                <a:latin typeface="Andalus" pitchFamily="18" charset="-78"/>
                <a:cs typeface="Andalus" pitchFamily="18" charset="-78"/>
              </a:rPr>
              <a:t>corrente, não </a:t>
            </a:r>
            <a:r>
              <a:rPr lang="pt-BR" sz="4800" b="0" dirty="0">
                <a:latin typeface="Andalus" pitchFamily="18" charset="-78"/>
                <a:cs typeface="Andalus" pitchFamily="18" charset="-78"/>
              </a:rPr>
              <a:t>perde a sua </a:t>
            </a:r>
            <a:r>
              <a:rPr lang="pt-BR" sz="4800" b="1" dirty="0">
                <a:latin typeface="Andalus" pitchFamily="18" charset="-78"/>
                <a:cs typeface="Andalus" pitchFamily="18" charset="-78"/>
              </a:rPr>
              <a:t>identidade física </a:t>
            </a:r>
            <a:r>
              <a:rPr lang="pt-BR" sz="4800" b="0" dirty="0">
                <a:latin typeface="Andalus" pitchFamily="18" charset="-78"/>
                <a:cs typeface="Andalus" pitchFamily="18" charset="-78"/>
              </a:rPr>
              <a:t>e/ou tem uma durabilidade </a:t>
            </a:r>
            <a:r>
              <a:rPr lang="pt-BR" sz="4800" b="0" dirty="0" smtClean="0">
                <a:latin typeface="Andalus" pitchFamily="18" charset="-78"/>
                <a:cs typeface="Andalus" pitchFamily="18" charset="-78"/>
              </a:rPr>
              <a:t>superior a </a:t>
            </a:r>
            <a:r>
              <a:rPr lang="pt-BR" sz="4800" b="0" dirty="0">
                <a:latin typeface="Andalus" pitchFamily="18" charset="-78"/>
                <a:cs typeface="Andalus" pitchFamily="18" charset="-78"/>
              </a:rPr>
              <a:t>dois </a:t>
            </a:r>
            <a:r>
              <a:rPr lang="pt-BR" sz="4800" b="0" dirty="0" smtClean="0">
                <a:latin typeface="Andalus" pitchFamily="18" charset="-78"/>
                <a:cs typeface="Andalus" pitchFamily="18" charset="-78"/>
              </a:rPr>
              <a:t>anos.</a:t>
            </a:r>
          </a:p>
          <a:p>
            <a:pPr algn="just">
              <a:buFont typeface="Arial" pitchFamily="34" charset="0"/>
              <a:buChar char="•"/>
            </a:pPr>
            <a:endParaRPr lang="pt-BR" sz="3300" b="0" dirty="0">
              <a:latin typeface="Andalus" pitchFamily="18" charset="-78"/>
              <a:cs typeface="Andalus" pitchFamily="18" charset="-78"/>
            </a:endParaRPr>
          </a:p>
          <a:p>
            <a:pPr algn="just">
              <a:buFont typeface="Arial" pitchFamily="34" charset="0"/>
              <a:buChar char="•"/>
            </a:pPr>
            <a:endParaRPr lang="pt-BR" sz="3300" b="0" dirty="0">
              <a:latin typeface="Andalus" pitchFamily="18" charset="-78"/>
              <a:cs typeface="Andalus" pitchFamily="18" charset="-78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300" b="0" i="1" dirty="0" smtClean="0">
                <a:latin typeface="Andalus" pitchFamily="18" charset="-78"/>
                <a:cs typeface="Andalus" pitchFamily="18" charset="-78"/>
              </a:rPr>
              <a:t>Portaria 448/02</a:t>
            </a:r>
            <a:endParaRPr lang="pt-BR" sz="1800" b="0" i="1" dirty="0" smtClean="0">
              <a:latin typeface="Andalus" pitchFamily="18" charset="-78"/>
              <a:cs typeface="Andalus" pitchFamily="18" charset="-78"/>
            </a:endParaRPr>
          </a:p>
          <a:p>
            <a:pPr marL="114300" indent="0" algn="just">
              <a:buNone/>
            </a:pPr>
            <a:endParaRPr lang="pt-BR" sz="2000" b="0" dirty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661248"/>
            <a:ext cx="633670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tângulo 3"/>
          <p:cNvSpPr/>
          <p:nvPr/>
        </p:nvSpPr>
        <p:spPr>
          <a:xfrm>
            <a:off x="126744" y="44624"/>
            <a:ext cx="876573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REGRAS PARA PATRIMONIAR</a:t>
            </a:r>
            <a:endParaRPr lang="pt-BR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2" name="Picture 4" descr="http://www.gifs-animados.net/veiculos/veiculo12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556792"/>
            <a:ext cx="3528392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ço Reservado para Data 6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</p:spPr>
        <p:txBody>
          <a:bodyPr/>
          <a:lstStyle/>
          <a:p>
            <a:fld id="{3CA38EC8-BB22-42D7-9115-D58D1619CF1B}" type="datetime10">
              <a:rPr lang="pt-BR" smtClean="0"/>
              <a:t>14:58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3372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916832"/>
            <a:ext cx="2889671" cy="3168351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416604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endParaRPr lang="pt-BR" sz="3300" b="0" dirty="0">
              <a:latin typeface="Andalus" pitchFamily="18" charset="-78"/>
              <a:cs typeface="Andalus" pitchFamily="18" charset="-78"/>
            </a:endParaRPr>
          </a:p>
          <a:p>
            <a:pPr algn="just">
              <a:buFont typeface="Arial" pitchFamily="34" charset="0"/>
              <a:buChar char="•"/>
            </a:pPr>
            <a:endParaRPr lang="pt-BR" sz="3300" b="1" dirty="0" smtClean="0">
              <a:latin typeface="Andalus" pitchFamily="18" charset="-78"/>
              <a:cs typeface="Andalus" pitchFamily="18" charset="-78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3300" b="1" dirty="0" smtClean="0">
                <a:latin typeface="Andalus" pitchFamily="18" charset="-78"/>
                <a:cs typeface="Andalus" pitchFamily="18" charset="-78"/>
              </a:rPr>
              <a:t>Durabilidade</a:t>
            </a:r>
            <a:r>
              <a:rPr lang="pt-BR" sz="3300" dirty="0" smtClean="0">
                <a:latin typeface="Andalus" pitchFamily="18" charset="-78"/>
                <a:cs typeface="Andalus" pitchFamily="18" charset="-78"/>
              </a:rPr>
              <a:t> -  </a:t>
            </a:r>
            <a:r>
              <a:rPr lang="pt-BR" sz="3300" b="0" dirty="0">
                <a:latin typeface="Andalus" pitchFamily="18" charset="-78"/>
                <a:cs typeface="Andalus" pitchFamily="18" charset="-78"/>
              </a:rPr>
              <a:t>quando o material em uso normal não perde ou não tem reduzidas as </a:t>
            </a:r>
            <a:r>
              <a:rPr lang="pt-BR" sz="3300" b="1" dirty="0">
                <a:latin typeface="Andalus" pitchFamily="18" charset="-78"/>
                <a:cs typeface="Andalus" pitchFamily="18" charset="-78"/>
              </a:rPr>
              <a:t>suas condições de funcionamento</a:t>
            </a:r>
            <a:r>
              <a:rPr lang="pt-BR" sz="3300" b="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pt-BR" sz="3300" b="0" dirty="0" smtClean="0">
                <a:latin typeface="Andalus" pitchFamily="18" charset="-78"/>
                <a:cs typeface="Andalus" pitchFamily="18" charset="-78"/>
              </a:rPr>
              <a:t>superior a </a:t>
            </a:r>
            <a:r>
              <a:rPr lang="pt-BR" sz="3300" b="0" dirty="0">
                <a:latin typeface="Andalus" pitchFamily="18" charset="-78"/>
                <a:cs typeface="Andalus" pitchFamily="18" charset="-78"/>
              </a:rPr>
              <a:t>dois </a:t>
            </a:r>
            <a:r>
              <a:rPr lang="pt-BR" sz="3300" b="0" dirty="0" smtClean="0">
                <a:latin typeface="Andalus" pitchFamily="18" charset="-78"/>
                <a:cs typeface="Andalus" pitchFamily="18" charset="-78"/>
              </a:rPr>
              <a:t>anos.</a:t>
            </a:r>
          </a:p>
          <a:p>
            <a:pPr algn="just">
              <a:buFont typeface="Arial" pitchFamily="34" charset="0"/>
              <a:buChar char="•"/>
            </a:pPr>
            <a:endParaRPr lang="pt-BR" sz="3300" b="0" dirty="0">
              <a:latin typeface="Andalus" pitchFamily="18" charset="-78"/>
              <a:cs typeface="Andalus" pitchFamily="18" charset="-78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100" b="0" i="1" dirty="0" smtClean="0">
                <a:latin typeface="Andalus" pitchFamily="18" charset="-78"/>
                <a:cs typeface="Andalus" pitchFamily="18" charset="-78"/>
              </a:rPr>
              <a:t>Portaria 448/02</a:t>
            </a:r>
            <a:endParaRPr lang="pt-BR" sz="1600" b="0" i="1" dirty="0" smtClean="0">
              <a:latin typeface="Andalus" pitchFamily="18" charset="-78"/>
              <a:cs typeface="Andalus" pitchFamily="18" charset="-78"/>
            </a:endParaRPr>
          </a:p>
          <a:p>
            <a:pPr marL="114300" indent="0" algn="just">
              <a:buNone/>
            </a:pPr>
            <a:endParaRPr lang="pt-BR" sz="2000" b="0" dirty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661248"/>
            <a:ext cx="633670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tângulo 3"/>
          <p:cNvSpPr/>
          <p:nvPr/>
        </p:nvSpPr>
        <p:spPr>
          <a:xfrm>
            <a:off x="126744" y="44624"/>
            <a:ext cx="876573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REGRAS PARA PATRIMONIAR</a:t>
            </a:r>
            <a:endParaRPr lang="pt-BR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Espaço Reservado para Data 6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</p:spPr>
        <p:txBody>
          <a:bodyPr/>
          <a:lstStyle/>
          <a:p>
            <a:fld id="{3CA38EC8-BB22-42D7-9115-D58D1619CF1B}" type="datetime10">
              <a:rPr lang="pt-BR" smtClean="0"/>
              <a:t>14:58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83898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605" y="1628800"/>
            <a:ext cx="3386683" cy="3168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628800"/>
            <a:ext cx="2592288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12548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endParaRPr lang="pt-BR" sz="3300" b="0" dirty="0">
              <a:latin typeface="Andalus" pitchFamily="18" charset="-78"/>
              <a:cs typeface="Andalus" pitchFamily="18" charset="-78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3300" b="1" dirty="0">
                <a:latin typeface="Andalus" pitchFamily="18" charset="-78"/>
                <a:cs typeface="Andalus" pitchFamily="18" charset="-78"/>
              </a:rPr>
              <a:t>Fragilidade</a:t>
            </a:r>
            <a:r>
              <a:rPr lang="pt-BR" sz="3300" dirty="0">
                <a:latin typeface="Andalus" pitchFamily="18" charset="-78"/>
                <a:cs typeface="Andalus" pitchFamily="18" charset="-78"/>
              </a:rPr>
              <a:t> – </a:t>
            </a:r>
            <a:r>
              <a:rPr lang="pt-BR" sz="3300" b="0" dirty="0">
                <a:latin typeface="Andalus" pitchFamily="18" charset="-78"/>
                <a:cs typeface="Andalus" pitchFamily="18" charset="-78"/>
              </a:rPr>
              <a:t>cuja estrutura esteja sujeita a modificação, por ser quebradiço ou deformável, caracterizando-se pela irrecuperabilidade ou perda de sua </a:t>
            </a:r>
            <a:r>
              <a:rPr lang="pt-BR" sz="3300" b="0" dirty="0" smtClean="0">
                <a:latin typeface="Andalus" pitchFamily="18" charset="-78"/>
                <a:cs typeface="Andalus" pitchFamily="18" charset="-78"/>
              </a:rPr>
              <a:t>identidade</a:t>
            </a:r>
            <a:r>
              <a:rPr lang="pt-BR" sz="3300" b="1" dirty="0" smtClean="0">
                <a:latin typeface="Andalus" pitchFamily="18" charset="-78"/>
                <a:cs typeface="Andalus" pitchFamily="18" charset="-78"/>
              </a:rPr>
              <a:t>.(</a:t>
            </a:r>
            <a:r>
              <a:rPr lang="pt-BR" sz="3300" b="1" i="1" dirty="0" smtClean="0">
                <a:latin typeface="Andalus" pitchFamily="18" charset="-78"/>
                <a:cs typeface="Andalus" pitchFamily="18" charset="-78"/>
              </a:rPr>
              <a:t>não patrimoniar</a:t>
            </a:r>
            <a:r>
              <a:rPr lang="pt-BR" sz="3300" b="1" dirty="0" smtClean="0">
                <a:latin typeface="Andalus" pitchFamily="18" charset="-78"/>
                <a:cs typeface="Andalus" pitchFamily="18" charset="-78"/>
              </a:rPr>
              <a:t>)</a:t>
            </a:r>
          </a:p>
          <a:p>
            <a:pPr marL="0" indent="0" algn="r">
              <a:buNone/>
            </a:pPr>
            <a:r>
              <a:rPr lang="pt-BR" sz="2000" b="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BR" sz="2000" b="0" dirty="0" smtClean="0">
                <a:latin typeface="Andalus" pitchFamily="18" charset="-78"/>
                <a:cs typeface="Andalus" pitchFamily="18" charset="-78"/>
              </a:rPr>
              <a:t>                                                                                </a:t>
            </a:r>
            <a:r>
              <a:rPr lang="pt-BR" sz="2100" b="0" i="1" dirty="0" smtClean="0">
                <a:latin typeface="Andalus" pitchFamily="18" charset="-78"/>
                <a:cs typeface="Andalus" pitchFamily="18" charset="-78"/>
              </a:rPr>
              <a:t>Portaria 448/02</a:t>
            </a:r>
            <a:endParaRPr lang="pt-BR" sz="1600" b="0" i="1" dirty="0" smtClean="0">
              <a:latin typeface="Andalus" pitchFamily="18" charset="-78"/>
              <a:cs typeface="Andalus" pitchFamily="18" charset="-78"/>
            </a:endParaRPr>
          </a:p>
          <a:p>
            <a:pPr marL="114300" indent="0" algn="just">
              <a:buNone/>
            </a:pPr>
            <a:endParaRPr lang="pt-BR" sz="2000" b="0" dirty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661248"/>
            <a:ext cx="633670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tângulo 3"/>
          <p:cNvSpPr/>
          <p:nvPr/>
        </p:nvSpPr>
        <p:spPr>
          <a:xfrm>
            <a:off x="126744" y="44624"/>
            <a:ext cx="876573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REGRAS PARA PATRIMONIAR</a:t>
            </a:r>
            <a:endParaRPr lang="pt-BR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Espaço Reservado para Data 6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</p:spPr>
        <p:txBody>
          <a:bodyPr/>
          <a:lstStyle/>
          <a:p>
            <a:fld id="{3CA38EC8-BB22-42D7-9115-D58D1619CF1B}" type="datetime10">
              <a:rPr lang="pt-BR" smtClean="0"/>
              <a:t>14:58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3926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484785"/>
            <a:ext cx="1944216" cy="288032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100628"/>
            <a:ext cx="4325104" cy="427258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endParaRPr lang="pt-BR" dirty="0"/>
          </a:p>
          <a:p>
            <a:pPr>
              <a:buFont typeface="Arial" pitchFamily="34" charset="0"/>
              <a:buChar char="•"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523247"/>
            <a:ext cx="1800200" cy="284185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109" y="1671181"/>
            <a:ext cx="2681052" cy="2211112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5" y="1324549"/>
            <a:ext cx="2484336" cy="226292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108" y="1177273"/>
            <a:ext cx="2681052" cy="241020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108" y="1523247"/>
            <a:ext cx="2933020" cy="235904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484784"/>
            <a:ext cx="1944216" cy="228156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597544"/>
            <a:ext cx="1944215" cy="2767560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661248"/>
            <a:ext cx="633670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7" name="Espaço Reservado para Data 6"/>
          <p:cNvSpPr txBox="1">
            <a:spLocks/>
          </p:cNvSpPr>
          <p:nvPr/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CA38EC8-BB22-42D7-9115-D58D1619CF1B}" type="datetime10">
              <a:rPr lang="pt-BR" smtClean="0"/>
              <a:pPr/>
              <a:t>14:59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29049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0702" y="1412776"/>
            <a:ext cx="7620000" cy="4800600"/>
          </a:xfrm>
        </p:spPr>
        <p:txBody>
          <a:bodyPr>
            <a:noAutofit/>
          </a:bodyPr>
          <a:lstStyle/>
          <a:p>
            <a:pPr marL="342900" lvl="1" indent="-342900" algn="just">
              <a:spcBef>
                <a:spcPts val="800"/>
              </a:spcBef>
              <a:buClrTx/>
              <a:buNone/>
            </a:pPr>
            <a:r>
              <a:rPr lang="pt-BR" sz="2800" dirty="0" smtClean="0"/>
              <a:t>    </a:t>
            </a:r>
            <a:r>
              <a:rPr lang="pt-BR" sz="2800" dirty="0" smtClean="0">
                <a:latin typeface="Andalus" pitchFamily="18" charset="-78"/>
                <a:cs typeface="Andalus" pitchFamily="18" charset="-78"/>
              </a:rPr>
              <a:t>Os </a:t>
            </a:r>
            <a:r>
              <a:rPr lang="pt-BR" sz="2800" dirty="0">
                <a:latin typeface="Andalus" pitchFamily="18" charset="-78"/>
                <a:cs typeface="Andalus" pitchFamily="18" charset="-78"/>
              </a:rPr>
              <a:t>bens cuja constituição física não permita que seja afixada etiqueta de identificação, tais como: obras de arte, instrumentos médico odontológicos, armas, algemas, coletes, semoventes, botijões de gás, cilindros de oxigênio, extintores de incêndio etc., devem receber um número de registro patrimonial, porém a identificação dos mesmos dependerá das características do </a:t>
            </a:r>
            <a:r>
              <a:rPr lang="pt-BR" sz="2800" dirty="0" smtClean="0">
                <a:latin typeface="Andalus" pitchFamily="18" charset="-78"/>
                <a:cs typeface="Andalus" pitchFamily="18" charset="-78"/>
              </a:rPr>
              <a:t>bem. </a:t>
            </a:r>
          </a:p>
          <a:p>
            <a:pPr marL="342900" lvl="1" indent="-342900" algn="r">
              <a:spcBef>
                <a:spcPts val="800"/>
              </a:spcBef>
              <a:buClrTx/>
              <a:buNone/>
            </a:pPr>
            <a:r>
              <a:rPr lang="pt-BR" sz="1600" i="1" dirty="0" smtClean="0">
                <a:latin typeface="Andalus" pitchFamily="18" charset="-78"/>
                <a:cs typeface="Andalus" pitchFamily="18" charset="-78"/>
              </a:rPr>
              <a:t>Nota de orientação técnica 03/19 - CGM</a:t>
            </a:r>
            <a:endParaRPr lang="pt-BR" sz="1400" i="1" dirty="0">
              <a:latin typeface="Andalus" pitchFamily="18" charset="-78"/>
              <a:cs typeface="Andalus" pitchFamily="18" charset="-78"/>
            </a:endParaRPr>
          </a:p>
          <a:p>
            <a:pPr algn="just"/>
            <a:endParaRPr lang="pt-BR" sz="28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661248"/>
            <a:ext cx="633670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tângulo 3"/>
          <p:cNvSpPr/>
          <p:nvPr/>
        </p:nvSpPr>
        <p:spPr>
          <a:xfrm>
            <a:off x="721779" y="260648"/>
            <a:ext cx="770044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BOTIJÃO DE GÁS E EXTINTOR</a:t>
            </a:r>
            <a:endParaRPr lang="pt-BR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Espaço Reservado para Data 6"/>
          <p:cNvSpPr txBox="1">
            <a:spLocks/>
          </p:cNvSpPr>
          <p:nvPr/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CA38EC8-BB22-42D7-9115-D58D1619CF1B}" type="datetime10">
              <a:rPr lang="pt-BR" smtClean="0"/>
              <a:pPr/>
              <a:t>14:59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4106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1356</TotalTime>
  <Words>803</Words>
  <Application>Microsoft Office PowerPoint</Application>
  <PresentationFormat>Apresentação na tela (4:3)</PresentationFormat>
  <Paragraphs>210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Adjacência</vt:lpstr>
      <vt:lpstr>Apresentação do PowerPoint</vt:lpstr>
      <vt:lpstr>Apresentação do PowerPoint</vt:lpstr>
      <vt:lpstr>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COMPETÊNCIAS DO SETOR DE PATRIMÔNIO </vt:lpstr>
      <vt:lpstr>COMPETÊNCIAS DO SETOR DE PATRIMÔNIO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</dc:title>
  <dc:creator>RAIMUNDO NONATO CONCEIÇÃO DA COSTA</dc:creator>
  <cp:lastModifiedBy>RAIMUNDO NONATO CONCEIÇÃO DA COSTA</cp:lastModifiedBy>
  <cp:revision>115</cp:revision>
  <dcterms:created xsi:type="dcterms:W3CDTF">2019-05-27T10:50:27Z</dcterms:created>
  <dcterms:modified xsi:type="dcterms:W3CDTF">2019-07-09T18:01:07Z</dcterms:modified>
</cp:coreProperties>
</file>