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5" r:id="rId3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ECD814-2CAA-4997-965A-FE930B15A229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651517B-C12B-401E-AF18-54FA1A943C44}">
      <dgm:prSet custT="1"/>
      <dgm:spPr/>
      <dgm:t>
        <a:bodyPr/>
        <a:lstStyle/>
        <a:p>
          <a:r>
            <a:rPr lang="pt-BR" sz="2200" dirty="0" smtClean="0"/>
            <a:t>3.3.</a:t>
          </a:r>
          <a:r>
            <a:rPr lang="pt-BR" sz="3200" b="1" dirty="0" smtClean="0"/>
            <a:t>90</a:t>
          </a:r>
          <a:r>
            <a:rPr lang="pt-BR" sz="2200" dirty="0" smtClean="0"/>
            <a:t>.30</a:t>
          </a:r>
          <a:endParaRPr lang="pt-BR" sz="2200" dirty="0"/>
        </a:p>
      </dgm:t>
    </dgm:pt>
    <dgm:pt modelId="{F964CBE8-2F04-4515-B8E9-D23BC01337EB}" type="parTrans" cxnId="{8ADB4D5A-3D06-4998-8715-0A4021618B08}">
      <dgm:prSet/>
      <dgm:spPr/>
      <dgm:t>
        <a:bodyPr/>
        <a:lstStyle/>
        <a:p>
          <a:endParaRPr lang="pt-BR"/>
        </a:p>
      </dgm:t>
    </dgm:pt>
    <dgm:pt modelId="{8768926F-9EF7-4B7F-8053-8D50FEEC1FD0}" type="sibTrans" cxnId="{8ADB4D5A-3D06-4998-8715-0A4021618B08}">
      <dgm:prSet/>
      <dgm:spPr/>
      <dgm:t>
        <a:bodyPr/>
        <a:lstStyle/>
        <a:p>
          <a:endParaRPr lang="pt-BR"/>
        </a:p>
      </dgm:t>
    </dgm:pt>
    <dgm:pt modelId="{10EF191D-F826-4544-B731-F43DFE4968CD}">
      <dgm:prSet/>
      <dgm:spPr/>
      <dgm:t>
        <a:bodyPr/>
        <a:lstStyle/>
        <a:p>
          <a:endParaRPr lang="pt-BR"/>
        </a:p>
      </dgm:t>
    </dgm:pt>
    <dgm:pt modelId="{78381924-76AA-4DB1-A5C7-917337CDD41A}" type="parTrans" cxnId="{32588F3F-8984-4BDA-9CEE-6EA08997FFB1}">
      <dgm:prSet/>
      <dgm:spPr/>
      <dgm:t>
        <a:bodyPr/>
        <a:lstStyle/>
        <a:p>
          <a:endParaRPr lang="pt-BR"/>
        </a:p>
      </dgm:t>
    </dgm:pt>
    <dgm:pt modelId="{46A1ACD6-E1D3-4D06-9C1F-6D62FF42994B}" type="sibTrans" cxnId="{32588F3F-8984-4BDA-9CEE-6EA08997FFB1}">
      <dgm:prSet/>
      <dgm:spPr/>
      <dgm:t>
        <a:bodyPr/>
        <a:lstStyle/>
        <a:p>
          <a:endParaRPr lang="pt-BR"/>
        </a:p>
      </dgm:t>
    </dgm:pt>
    <dgm:pt modelId="{1D968CB8-9117-415E-B821-1D0E934AA68D}" type="pres">
      <dgm:prSet presAssocID="{1EECD814-2CAA-4997-965A-FE930B15A229}" presName="Name0" presStyleCnt="0">
        <dgm:presLayoutVars>
          <dgm:dir/>
          <dgm:animLvl val="lvl"/>
          <dgm:resizeHandles val="exact"/>
        </dgm:presLayoutVars>
      </dgm:prSet>
      <dgm:spPr/>
    </dgm:pt>
    <dgm:pt modelId="{C7B7F37A-3F47-47C4-AA42-F1184C21C2DF}" type="pres">
      <dgm:prSet presAssocID="{1EECD814-2CAA-4997-965A-FE930B15A229}" presName="dummy" presStyleCnt="0"/>
      <dgm:spPr/>
    </dgm:pt>
    <dgm:pt modelId="{1AF07955-6CA2-4F54-ABA6-943A40C18F07}" type="pres">
      <dgm:prSet presAssocID="{1EECD814-2CAA-4997-965A-FE930B15A229}" presName="linH" presStyleCnt="0"/>
      <dgm:spPr/>
    </dgm:pt>
    <dgm:pt modelId="{BE6B5D19-3851-459A-91F1-FE9AE48DBDF1}" type="pres">
      <dgm:prSet presAssocID="{1EECD814-2CAA-4997-965A-FE930B15A229}" presName="padding1" presStyleCnt="0"/>
      <dgm:spPr/>
    </dgm:pt>
    <dgm:pt modelId="{B4EA369E-46C2-4CB1-8882-E19024A0D5E0}" type="pres">
      <dgm:prSet presAssocID="{2651517B-C12B-401E-AF18-54FA1A943C44}" presName="linV" presStyleCnt="0"/>
      <dgm:spPr/>
    </dgm:pt>
    <dgm:pt modelId="{CFCE7D77-63D1-4129-B59C-4B8BE0FD72EF}" type="pres">
      <dgm:prSet presAssocID="{2651517B-C12B-401E-AF18-54FA1A943C44}" presName="spVertical1" presStyleCnt="0"/>
      <dgm:spPr/>
    </dgm:pt>
    <dgm:pt modelId="{35825974-4287-4C02-A6F9-C619603C8497}" type="pres">
      <dgm:prSet presAssocID="{2651517B-C12B-401E-AF18-54FA1A943C44}" presName="parTx" presStyleLbl="revTx" presStyleIdx="0" presStyleCnt="2" custScaleX="739175" custLinFactNeighborX="-1416" custLinFactNeighborY="9081">
        <dgm:presLayoutVars>
          <dgm:chMax val="0"/>
          <dgm:chPref val="0"/>
          <dgm:bulletEnabled val="1"/>
        </dgm:presLayoutVars>
      </dgm:prSet>
      <dgm:spPr/>
    </dgm:pt>
    <dgm:pt modelId="{CDCAE348-B7E9-4FE5-AA0F-5B7A47915C68}" type="pres">
      <dgm:prSet presAssocID="{2651517B-C12B-401E-AF18-54FA1A943C44}" presName="spVertical2" presStyleCnt="0"/>
      <dgm:spPr/>
    </dgm:pt>
    <dgm:pt modelId="{DCB9036C-F337-4FEB-B9A3-C1C92608E841}" type="pres">
      <dgm:prSet presAssocID="{2651517B-C12B-401E-AF18-54FA1A943C44}" presName="spVertical3" presStyleCnt="0"/>
      <dgm:spPr/>
    </dgm:pt>
    <dgm:pt modelId="{567F9D1C-3214-4E80-9E21-2408986989B7}" type="pres">
      <dgm:prSet presAssocID="{8768926F-9EF7-4B7F-8053-8D50FEEC1FD0}" presName="space" presStyleCnt="0"/>
      <dgm:spPr/>
    </dgm:pt>
    <dgm:pt modelId="{CD78BB9F-D552-42B1-BB1F-FC72800C41AD}" type="pres">
      <dgm:prSet presAssocID="{10EF191D-F826-4544-B731-F43DFE4968CD}" presName="linV" presStyleCnt="0"/>
      <dgm:spPr/>
    </dgm:pt>
    <dgm:pt modelId="{9299BDE9-12DA-4458-825A-DB24366BCFAD}" type="pres">
      <dgm:prSet presAssocID="{10EF191D-F826-4544-B731-F43DFE4968CD}" presName="spVertical1" presStyleCnt="0"/>
      <dgm:spPr/>
    </dgm:pt>
    <dgm:pt modelId="{DD24E821-4D3B-4D75-B207-85E413D94822}" type="pres">
      <dgm:prSet presAssocID="{10EF191D-F826-4544-B731-F43DFE4968CD}" presName="parTx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BAA207FC-F3D0-421A-BC69-593390D0191C}" type="pres">
      <dgm:prSet presAssocID="{10EF191D-F826-4544-B731-F43DFE4968CD}" presName="spVertical2" presStyleCnt="0"/>
      <dgm:spPr/>
    </dgm:pt>
    <dgm:pt modelId="{2BB09720-0211-44C2-8210-78DAAAC927EB}" type="pres">
      <dgm:prSet presAssocID="{10EF191D-F826-4544-B731-F43DFE4968CD}" presName="spVertical3" presStyleCnt="0"/>
      <dgm:spPr/>
    </dgm:pt>
    <dgm:pt modelId="{3B3E2A0E-10A6-4050-9E7A-C9993D742674}" type="pres">
      <dgm:prSet presAssocID="{1EECD814-2CAA-4997-965A-FE930B15A229}" presName="padding2" presStyleCnt="0"/>
      <dgm:spPr/>
    </dgm:pt>
    <dgm:pt modelId="{EC009C8C-BE6E-42B4-A504-BD47E0D89453}" type="pres">
      <dgm:prSet presAssocID="{1EECD814-2CAA-4997-965A-FE930B15A229}" presName="negArrow" presStyleCnt="0"/>
      <dgm:spPr/>
    </dgm:pt>
    <dgm:pt modelId="{C2A0D59C-17DB-47FC-BCC2-1D8BEFBC9FDE}" type="pres">
      <dgm:prSet presAssocID="{1EECD814-2CAA-4997-965A-FE930B15A229}" presName="backgroundArrow" presStyleLbl="node1" presStyleIdx="0" presStyleCnt="1" custScaleY="440049" custLinFactY="-11" custLinFactNeighborX="-245" custLinFactNeighborY="-100000"/>
      <dgm:spPr/>
    </dgm:pt>
  </dgm:ptLst>
  <dgm:cxnLst>
    <dgm:cxn modelId="{32588F3F-8984-4BDA-9CEE-6EA08997FFB1}" srcId="{1EECD814-2CAA-4997-965A-FE930B15A229}" destId="{10EF191D-F826-4544-B731-F43DFE4968CD}" srcOrd="1" destOrd="0" parTransId="{78381924-76AA-4DB1-A5C7-917337CDD41A}" sibTransId="{46A1ACD6-E1D3-4D06-9C1F-6D62FF42994B}"/>
    <dgm:cxn modelId="{4BFA4ECB-9559-49B5-920B-DCF56C0CBD12}" type="presOf" srcId="{10EF191D-F826-4544-B731-F43DFE4968CD}" destId="{DD24E821-4D3B-4D75-B207-85E413D94822}" srcOrd="0" destOrd="0" presId="urn:microsoft.com/office/officeart/2005/8/layout/hProcess3"/>
    <dgm:cxn modelId="{8ADB4D5A-3D06-4998-8715-0A4021618B08}" srcId="{1EECD814-2CAA-4997-965A-FE930B15A229}" destId="{2651517B-C12B-401E-AF18-54FA1A943C44}" srcOrd="0" destOrd="0" parTransId="{F964CBE8-2F04-4515-B8E9-D23BC01337EB}" sibTransId="{8768926F-9EF7-4B7F-8053-8D50FEEC1FD0}"/>
    <dgm:cxn modelId="{EF1B53EB-D8AF-47BB-8CE6-1C71CEFFCA6F}" type="presOf" srcId="{2651517B-C12B-401E-AF18-54FA1A943C44}" destId="{35825974-4287-4C02-A6F9-C619603C8497}" srcOrd="0" destOrd="0" presId="urn:microsoft.com/office/officeart/2005/8/layout/hProcess3"/>
    <dgm:cxn modelId="{F99F7819-FA22-4D11-B060-B84FA1E3C84E}" type="presOf" srcId="{1EECD814-2CAA-4997-965A-FE930B15A229}" destId="{1D968CB8-9117-415E-B821-1D0E934AA68D}" srcOrd="0" destOrd="0" presId="urn:microsoft.com/office/officeart/2005/8/layout/hProcess3"/>
    <dgm:cxn modelId="{006FE0DF-DD5D-422F-8750-D0720559865C}" type="presParOf" srcId="{1D968CB8-9117-415E-B821-1D0E934AA68D}" destId="{C7B7F37A-3F47-47C4-AA42-F1184C21C2DF}" srcOrd="0" destOrd="0" presId="urn:microsoft.com/office/officeart/2005/8/layout/hProcess3"/>
    <dgm:cxn modelId="{1919BC68-0A90-4340-8C4D-D778C46DB322}" type="presParOf" srcId="{1D968CB8-9117-415E-B821-1D0E934AA68D}" destId="{1AF07955-6CA2-4F54-ABA6-943A40C18F07}" srcOrd="1" destOrd="0" presId="urn:microsoft.com/office/officeart/2005/8/layout/hProcess3"/>
    <dgm:cxn modelId="{1A981C70-4436-40BD-8A5E-3EB754839DFA}" type="presParOf" srcId="{1AF07955-6CA2-4F54-ABA6-943A40C18F07}" destId="{BE6B5D19-3851-459A-91F1-FE9AE48DBDF1}" srcOrd="0" destOrd="0" presId="urn:microsoft.com/office/officeart/2005/8/layout/hProcess3"/>
    <dgm:cxn modelId="{D6CDF43B-E3A7-4222-9F6D-FF26D3EECF93}" type="presParOf" srcId="{1AF07955-6CA2-4F54-ABA6-943A40C18F07}" destId="{B4EA369E-46C2-4CB1-8882-E19024A0D5E0}" srcOrd="1" destOrd="0" presId="urn:microsoft.com/office/officeart/2005/8/layout/hProcess3"/>
    <dgm:cxn modelId="{64B24A77-E6AA-4F89-A657-431C8DA599C0}" type="presParOf" srcId="{B4EA369E-46C2-4CB1-8882-E19024A0D5E0}" destId="{CFCE7D77-63D1-4129-B59C-4B8BE0FD72EF}" srcOrd="0" destOrd="0" presId="urn:microsoft.com/office/officeart/2005/8/layout/hProcess3"/>
    <dgm:cxn modelId="{DA213DED-DA46-4013-93BA-011DAC8EAA54}" type="presParOf" srcId="{B4EA369E-46C2-4CB1-8882-E19024A0D5E0}" destId="{35825974-4287-4C02-A6F9-C619603C8497}" srcOrd="1" destOrd="0" presId="urn:microsoft.com/office/officeart/2005/8/layout/hProcess3"/>
    <dgm:cxn modelId="{C2829249-0637-45E4-806A-FD6D3680CF0A}" type="presParOf" srcId="{B4EA369E-46C2-4CB1-8882-E19024A0D5E0}" destId="{CDCAE348-B7E9-4FE5-AA0F-5B7A47915C68}" srcOrd="2" destOrd="0" presId="urn:microsoft.com/office/officeart/2005/8/layout/hProcess3"/>
    <dgm:cxn modelId="{021816DE-48B2-44F1-A230-F46537B7EA3E}" type="presParOf" srcId="{B4EA369E-46C2-4CB1-8882-E19024A0D5E0}" destId="{DCB9036C-F337-4FEB-B9A3-C1C92608E841}" srcOrd="3" destOrd="0" presId="urn:microsoft.com/office/officeart/2005/8/layout/hProcess3"/>
    <dgm:cxn modelId="{F7CC6D7F-1BE8-43AA-9471-3A1C278300F8}" type="presParOf" srcId="{1AF07955-6CA2-4F54-ABA6-943A40C18F07}" destId="{567F9D1C-3214-4E80-9E21-2408986989B7}" srcOrd="2" destOrd="0" presId="urn:microsoft.com/office/officeart/2005/8/layout/hProcess3"/>
    <dgm:cxn modelId="{65F31165-C344-448A-9E8F-AAD554D19228}" type="presParOf" srcId="{1AF07955-6CA2-4F54-ABA6-943A40C18F07}" destId="{CD78BB9F-D552-42B1-BB1F-FC72800C41AD}" srcOrd="3" destOrd="0" presId="urn:microsoft.com/office/officeart/2005/8/layout/hProcess3"/>
    <dgm:cxn modelId="{6D4FC75F-A3A3-4D67-808D-4571C3B44C48}" type="presParOf" srcId="{CD78BB9F-D552-42B1-BB1F-FC72800C41AD}" destId="{9299BDE9-12DA-4458-825A-DB24366BCFAD}" srcOrd="0" destOrd="0" presId="urn:microsoft.com/office/officeart/2005/8/layout/hProcess3"/>
    <dgm:cxn modelId="{4DC09C65-7420-4811-A4D2-97511D339D47}" type="presParOf" srcId="{CD78BB9F-D552-42B1-BB1F-FC72800C41AD}" destId="{DD24E821-4D3B-4D75-B207-85E413D94822}" srcOrd="1" destOrd="0" presId="urn:microsoft.com/office/officeart/2005/8/layout/hProcess3"/>
    <dgm:cxn modelId="{388B66E1-5E25-4E95-B36E-417C4FB3C9C6}" type="presParOf" srcId="{CD78BB9F-D552-42B1-BB1F-FC72800C41AD}" destId="{BAA207FC-F3D0-421A-BC69-593390D0191C}" srcOrd="2" destOrd="0" presId="urn:microsoft.com/office/officeart/2005/8/layout/hProcess3"/>
    <dgm:cxn modelId="{6F3B8B88-31EE-4A09-AAD7-B5925C150D91}" type="presParOf" srcId="{CD78BB9F-D552-42B1-BB1F-FC72800C41AD}" destId="{2BB09720-0211-44C2-8210-78DAAAC927EB}" srcOrd="3" destOrd="0" presId="urn:microsoft.com/office/officeart/2005/8/layout/hProcess3"/>
    <dgm:cxn modelId="{197B09E4-A8BF-42F5-A1D7-9C9DEC4680C0}" type="presParOf" srcId="{1AF07955-6CA2-4F54-ABA6-943A40C18F07}" destId="{3B3E2A0E-10A6-4050-9E7A-C9993D742674}" srcOrd="4" destOrd="0" presId="urn:microsoft.com/office/officeart/2005/8/layout/hProcess3"/>
    <dgm:cxn modelId="{F7016B64-7444-409D-BFF9-2439CF18B05C}" type="presParOf" srcId="{1AF07955-6CA2-4F54-ABA6-943A40C18F07}" destId="{EC009C8C-BE6E-42B4-A504-BD47E0D89453}" srcOrd="5" destOrd="0" presId="urn:microsoft.com/office/officeart/2005/8/layout/hProcess3"/>
    <dgm:cxn modelId="{922663FB-93B7-4A2F-AD41-C57FCEEF821B}" type="presParOf" srcId="{1AF07955-6CA2-4F54-ABA6-943A40C18F07}" destId="{C2A0D59C-17DB-47FC-BCC2-1D8BEFBC9FDE}" srcOrd="6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A0D59C-17DB-47FC-BCC2-1D8BEFBC9FDE}">
      <dsp:nvSpPr>
        <dsp:cNvPr id="0" name=""/>
        <dsp:cNvSpPr/>
      </dsp:nvSpPr>
      <dsp:spPr>
        <a:xfrm>
          <a:off x="0" y="0"/>
          <a:ext cx="4801024" cy="1368152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24E821-4D3B-4D75-B207-85E413D94822}">
      <dsp:nvSpPr>
        <dsp:cNvPr id="0" name=""/>
        <dsp:cNvSpPr/>
      </dsp:nvSpPr>
      <dsp:spPr>
        <a:xfrm>
          <a:off x="3998284" y="341683"/>
          <a:ext cx="474124" cy="683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0800" rIns="0" bIns="5080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3998284" y="341683"/>
        <a:ext cx="474124" cy="683366"/>
      </dsp:txXfrm>
    </dsp:sp>
    <dsp:sp modelId="{35825974-4287-4C02-A6F9-C619603C8497}">
      <dsp:nvSpPr>
        <dsp:cNvPr id="0" name=""/>
        <dsp:cNvSpPr/>
      </dsp:nvSpPr>
      <dsp:spPr>
        <a:xfrm>
          <a:off x="392135" y="372711"/>
          <a:ext cx="3504610" cy="683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3520" rIns="0" bIns="2235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3.3.</a:t>
          </a:r>
          <a:r>
            <a:rPr lang="pt-BR" sz="3200" b="1" kern="1200" dirty="0" smtClean="0"/>
            <a:t>90</a:t>
          </a:r>
          <a:r>
            <a:rPr lang="pt-BR" sz="2200" kern="1200" dirty="0" smtClean="0"/>
            <a:t>.30</a:t>
          </a:r>
          <a:endParaRPr lang="pt-BR" sz="2200" kern="1200" dirty="0"/>
        </a:p>
      </dsp:txBody>
      <dsp:txXfrm>
        <a:off x="392135" y="372711"/>
        <a:ext cx="3504610" cy="6833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22" name="Subtítu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61799B-48BD-4A78-A8F4-4F8910AF9780}" type="datetimeFigureOut">
              <a:rPr lang="pt-BR" smtClean="0"/>
              <a:t>26/06/2019</a:t>
            </a:fld>
            <a:endParaRPr lang="pt-BR"/>
          </a:p>
        </p:txBody>
      </p:sp>
      <p:sp>
        <p:nvSpPr>
          <p:cNvPr id="20" name="Espaço Reservado para Rodap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B4EA62-0F23-45FB-9B70-82A372EC020A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61799B-48BD-4A78-A8F4-4F8910AF9780}" type="datetimeFigureOut">
              <a:rPr lang="pt-BR" smtClean="0"/>
              <a:t>26/06/2019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B4EA62-0F23-45FB-9B70-82A372EC020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61799B-48BD-4A78-A8F4-4F8910AF9780}" type="datetimeFigureOut">
              <a:rPr lang="pt-BR" smtClean="0"/>
              <a:t>26/06/2019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B4EA62-0F23-45FB-9B70-82A372EC020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61799B-48BD-4A78-A8F4-4F8910AF9780}" type="datetimeFigureOut">
              <a:rPr lang="pt-BR" smtClean="0"/>
              <a:t>26/06/2019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B4EA62-0F23-45FB-9B70-82A372EC020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61799B-48BD-4A78-A8F4-4F8910AF9780}" type="datetimeFigureOut">
              <a:rPr lang="pt-BR" smtClean="0"/>
              <a:t>26/06/2019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B4EA62-0F23-45FB-9B70-82A372EC020A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Retângu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61799B-48BD-4A78-A8F4-4F8910AF9780}" type="datetimeFigureOut">
              <a:rPr lang="pt-BR" smtClean="0"/>
              <a:t>26/06/2019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B4EA62-0F23-45FB-9B70-82A372EC020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61799B-48BD-4A78-A8F4-4F8910AF9780}" type="datetimeFigureOut">
              <a:rPr lang="pt-BR" smtClean="0"/>
              <a:t>26/06/2019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B4EA62-0F23-45FB-9B70-82A372EC020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61799B-48BD-4A78-A8F4-4F8910AF9780}" type="datetimeFigureOut">
              <a:rPr lang="pt-BR" smtClean="0"/>
              <a:t>26/06/2019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B4EA62-0F23-45FB-9B70-82A372EC020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61799B-48BD-4A78-A8F4-4F8910AF9780}" type="datetimeFigureOut">
              <a:rPr lang="pt-BR" smtClean="0"/>
              <a:t>26/06/2019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B4EA62-0F23-45FB-9B70-82A372EC020A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Retângu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61799B-48BD-4A78-A8F4-4F8910AF9780}" type="datetimeFigureOut">
              <a:rPr lang="pt-BR" smtClean="0"/>
              <a:t>26/06/2019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B4EA62-0F23-45FB-9B70-82A372EC020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61799B-48BD-4A78-A8F4-4F8910AF9780}" type="datetimeFigureOut">
              <a:rPr lang="pt-BR" smtClean="0"/>
              <a:t>26/06/2019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B4EA62-0F23-45FB-9B70-82A372EC020A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9" name="Fluxograma: Processo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uxograma: Processo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zz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sca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261799B-48BD-4A78-A8F4-4F8910AF9780}" type="datetimeFigureOut">
              <a:rPr lang="pt-BR" smtClean="0"/>
              <a:t>26/06/2019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1B4EA62-0F23-45FB-9B70-82A372EC020A}" type="slidenum">
              <a:rPr lang="pt-BR" smtClean="0"/>
              <a:t>‹nº›</a:t>
            </a:fld>
            <a:endParaRPr lang="pt-BR"/>
          </a:p>
        </p:txBody>
      </p:sp>
      <p:sp>
        <p:nvSpPr>
          <p:cNvPr id="15" name="Retângu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86271" y="-603448"/>
            <a:ext cx="7651576" cy="3816424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sz="5300" b="1" dirty="0" smtClean="0"/>
              <a:t>CLASSIFICAÇÃO </a:t>
            </a:r>
            <a:r>
              <a:rPr lang="pt-BR" sz="5300" b="1" dirty="0"/>
              <a:t>DA </a:t>
            </a:r>
            <a:br>
              <a:rPr lang="pt-BR" sz="5300" b="1" dirty="0"/>
            </a:br>
            <a:r>
              <a:rPr lang="pt-BR" sz="5300" b="1" dirty="0"/>
              <a:t>DESPESA ORÇAMENTÁRIA</a:t>
            </a:r>
            <a:br>
              <a:rPr lang="pt-BR" sz="5300" b="1" dirty="0"/>
            </a:b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03648" y="2060848"/>
            <a:ext cx="7406640" cy="2088232"/>
          </a:xfrm>
        </p:spPr>
        <p:txBody>
          <a:bodyPr>
            <a:normAutofit fontScale="92500" lnSpcReduction="10000"/>
          </a:bodyPr>
          <a:lstStyle/>
          <a:p>
            <a:pPr algn="ctr"/>
            <a:endParaRPr lang="pt-BR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pt-BR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pt-BR" b="1" dirty="0" smtClean="0">
                <a:solidFill>
                  <a:schemeClr val="accent4">
                    <a:lumMod val="75000"/>
                  </a:schemeClr>
                </a:solidFill>
              </a:rPr>
              <a:t>I </a:t>
            </a:r>
            <a:r>
              <a:rPr lang="pt-BR" b="1" dirty="0">
                <a:solidFill>
                  <a:schemeClr val="accent4">
                    <a:lumMod val="75000"/>
                  </a:schemeClr>
                </a:solidFill>
              </a:rPr>
              <a:t>WORKSHOP DE CONTROLE INTERNO </a:t>
            </a:r>
          </a:p>
          <a:p>
            <a:pPr algn="ctr"/>
            <a:r>
              <a:rPr lang="pt-BR" b="1" dirty="0">
                <a:solidFill>
                  <a:schemeClr val="accent4">
                    <a:lumMod val="75000"/>
                  </a:schemeClr>
                </a:solidFill>
              </a:rPr>
              <a:t>MUNICIPIO DE PORTO NACIONAL</a:t>
            </a:r>
          </a:p>
          <a:p>
            <a:pPr algn="ctr"/>
            <a:r>
              <a:rPr lang="pt-BR" b="1" dirty="0">
                <a:solidFill>
                  <a:schemeClr val="accent4">
                    <a:lumMod val="75000"/>
                  </a:schemeClr>
                </a:solidFill>
              </a:rPr>
              <a:t>CONTROLADORIA </a:t>
            </a:r>
            <a:r>
              <a:rPr lang="pt-BR" b="1" dirty="0" smtClean="0">
                <a:solidFill>
                  <a:schemeClr val="accent4">
                    <a:lumMod val="75000"/>
                  </a:schemeClr>
                </a:solidFill>
              </a:rPr>
              <a:t>GERAL</a:t>
            </a:r>
          </a:p>
          <a:p>
            <a:pPr algn="ctr"/>
            <a:endParaRPr lang="pt-BR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437112"/>
            <a:ext cx="6840759" cy="15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122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/>
              <a:t>MODALIDADE DE APLICAÇÃO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pt-BR" dirty="0" smtClean="0"/>
          </a:p>
          <a:p>
            <a:pPr marL="82296" indent="0">
              <a:buNone/>
            </a:pPr>
            <a:r>
              <a:rPr lang="pt-BR" dirty="0" smtClean="0"/>
              <a:t>Indica </a:t>
            </a:r>
            <a:r>
              <a:rPr lang="pt-BR" dirty="0"/>
              <a:t>como os recursos serão aplicados, podendo ser: </a:t>
            </a:r>
            <a:endParaRPr lang="pt-BR" dirty="0" smtClean="0"/>
          </a:p>
          <a:p>
            <a:pPr marL="82296" indent="0">
              <a:buNone/>
            </a:pPr>
            <a:endParaRPr lang="pt-BR" dirty="0" smtClean="0"/>
          </a:p>
          <a:p>
            <a:pPr marL="82296" indent="0">
              <a:buNone/>
            </a:pPr>
            <a:r>
              <a:rPr lang="pt-BR" dirty="0" smtClean="0"/>
              <a:t>I </a:t>
            </a:r>
            <a:r>
              <a:rPr lang="pt-BR" dirty="0"/>
              <a:t>- mediante transferência financeira: </a:t>
            </a:r>
            <a:endParaRPr lang="pt-BR" dirty="0" smtClean="0"/>
          </a:p>
          <a:p>
            <a:pPr marL="596646" indent="-514350">
              <a:buAutoNum type="alphaLcParenR"/>
            </a:pPr>
            <a:r>
              <a:rPr lang="pt-BR" dirty="0" smtClean="0"/>
              <a:t>outras </a:t>
            </a:r>
            <a:r>
              <a:rPr lang="pt-BR" dirty="0"/>
              <a:t>esferas de governo, seus órgãos, fundos ou entidades; </a:t>
            </a:r>
            <a:endParaRPr lang="pt-BR" dirty="0" smtClean="0"/>
          </a:p>
          <a:p>
            <a:pPr marL="596646" indent="-514350">
              <a:buAutoNum type="alphaLcParenR"/>
            </a:pPr>
            <a:r>
              <a:rPr lang="pt-BR" dirty="0" smtClean="0"/>
              <a:t>a </a:t>
            </a:r>
            <a:r>
              <a:rPr lang="pt-BR" dirty="0"/>
              <a:t>entidades privadas sem fins lucrativos e outras instituições; </a:t>
            </a:r>
            <a:endParaRPr lang="pt-BR" dirty="0" smtClean="0"/>
          </a:p>
          <a:p>
            <a:pPr marL="82296" indent="0">
              <a:buNone/>
            </a:pPr>
            <a:r>
              <a:rPr lang="pt-BR" dirty="0" smtClean="0"/>
              <a:t>II </a:t>
            </a:r>
            <a:r>
              <a:rPr lang="pt-BR" dirty="0"/>
              <a:t>- diretamente pela unidade detentora do crédito orçamentário, ou por outro órgão ou entidade no âmbito do mesmo nível de Governo. 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46523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/>
              <a:t>MODALIDADE DE APLICAÇÃO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pt-BR" sz="2000" dirty="0"/>
              <a:t>Nas leis orçamentárias a especificação da modalidade observa, no mínimo, o seguinte detalhamento: </a:t>
            </a:r>
            <a:endParaRPr lang="pt-BR" sz="2000" dirty="0" smtClean="0"/>
          </a:p>
          <a:p>
            <a:pPr marL="82296" indent="0">
              <a:buNone/>
            </a:pPr>
            <a:r>
              <a:rPr lang="pt-BR" sz="2000" dirty="0" smtClean="0"/>
              <a:t>I </a:t>
            </a:r>
            <a:r>
              <a:rPr lang="pt-BR" sz="2000" dirty="0"/>
              <a:t>- G</a:t>
            </a:r>
            <a:r>
              <a:rPr lang="pt-BR" sz="2000" dirty="0" smtClean="0"/>
              <a:t>overno </a:t>
            </a:r>
            <a:r>
              <a:rPr lang="pt-BR" sz="2000" dirty="0"/>
              <a:t>estadual – modalidade </a:t>
            </a:r>
            <a:r>
              <a:rPr lang="pt-BR" sz="2000" b="1" dirty="0"/>
              <a:t>30; </a:t>
            </a:r>
            <a:endParaRPr lang="pt-BR" sz="2000" b="1" dirty="0" smtClean="0"/>
          </a:p>
          <a:p>
            <a:pPr marL="82296" indent="0">
              <a:buNone/>
            </a:pPr>
            <a:r>
              <a:rPr lang="pt-BR" sz="2000" dirty="0" smtClean="0"/>
              <a:t>II </a:t>
            </a:r>
            <a:r>
              <a:rPr lang="pt-BR" sz="2000" dirty="0"/>
              <a:t>- </a:t>
            </a:r>
            <a:r>
              <a:rPr lang="pt-BR" sz="2000" dirty="0" smtClean="0"/>
              <a:t>Administração </a:t>
            </a:r>
            <a:r>
              <a:rPr lang="pt-BR" sz="2000" dirty="0"/>
              <a:t>municipal - </a:t>
            </a:r>
            <a:r>
              <a:rPr lang="pt-BR" sz="2000" b="1" dirty="0"/>
              <a:t>40;</a:t>
            </a:r>
            <a:r>
              <a:rPr lang="pt-BR" sz="2000" dirty="0"/>
              <a:t> </a:t>
            </a:r>
            <a:endParaRPr lang="pt-BR" sz="2000" dirty="0" smtClean="0"/>
          </a:p>
          <a:p>
            <a:pPr marL="82296" indent="0">
              <a:buNone/>
            </a:pPr>
            <a:r>
              <a:rPr lang="pt-BR" sz="2000" dirty="0" smtClean="0"/>
              <a:t>III </a:t>
            </a:r>
            <a:r>
              <a:rPr lang="pt-BR" sz="2000" dirty="0"/>
              <a:t>- </a:t>
            </a:r>
            <a:r>
              <a:rPr lang="pt-BR" sz="2000" dirty="0" smtClean="0"/>
              <a:t>Entidade </a:t>
            </a:r>
            <a:r>
              <a:rPr lang="pt-BR" sz="2000" dirty="0"/>
              <a:t>privada sem fins lucrativos - </a:t>
            </a:r>
            <a:r>
              <a:rPr lang="pt-BR" sz="2000" b="1" dirty="0"/>
              <a:t>50</a:t>
            </a:r>
            <a:r>
              <a:rPr lang="pt-BR" sz="2000" dirty="0"/>
              <a:t>; </a:t>
            </a:r>
            <a:endParaRPr lang="pt-BR" sz="2000" dirty="0" smtClean="0"/>
          </a:p>
          <a:p>
            <a:pPr marL="82296" indent="0">
              <a:buNone/>
            </a:pPr>
            <a:r>
              <a:rPr lang="pt-BR" sz="2000" dirty="0" smtClean="0"/>
              <a:t>IV </a:t>
            </a:r>
            <a:r>
              <a:rPr lang="pt-BR" sz="2000" dirty="0"/>
              <a:t>- consórcios públicos - </a:t>
            </a:r>
            <a:r>
              <a:rPr lang="pt-BR" sz="2000" b="1" dirty="0"/>
              <a:t>71;</a:t>
            </a:r>
            <a:r>
              <a:rPr lang="pt-BR" sz="2000" dirty="0"/>
              <a:t> </a:t>
            </a:r>
            <a:endParaRPr lang="pt-BR" sz="2000" dirty="0" smtClean="0"/>
          </a:p>
          <a:p>
            <a:pPr marL="82296" indent="0">
              <a:buNone/>
            </a:pPr>
            <a:r>
              <a:rPr lang="pt-BR" sz="2000" dirty="0" smtClean="0"/>
              <a:t>V </a:t>
            </a:r>
            <a:r>
              <a:rPr lang="pt-BR" sz="2000" dirty="0"/>
              <a:t>- </a:t>
            </a:r>
            <a:r>
              <a:rPr lang="pt-BR" sz="2000" dirty="0" smtClean="0"/>
              <a:t>Aplicação </a:t>
            </a:r>
            <a:r>
              <a:rPr lang="pt-BR" sz="2000" dirty="0"/>
              <a:t>direta - </a:t>
            </a:r>
            <a:r>
              <a:rPr lang="pt-BR" sz="2000" b="1" dirty="0"/>
              <a:t>90; </a:t>
            </a:r>
            <a:endParaRPr lang="pt-BR" sz="2000" b="1" dirty="0" smtClean="0"/>
          </a:p>
          <a:p>
            <a:pPr marL="82296" indent="0">
              <a:buNone/>
            </a:pPr>
            <a:r>
              <a:rPr lang="pt-BR" sz="2000" dirty="0" smtClean="0"/>
              <a:t>VI </a:t>
            </a:r>
            <a:r>
              <a:rPr lang="pt-BR" sz="2000" dirty="0"/>
              <a:t>- </a:t>
            </a:r>
            <a:r>
              <a:rPr lang="pt-BR" sz="2000" dirty="0" smtClean="0"/>
              <a:t>Aplicação </a:t>
            </a:r>
            <a:r>
              <a:rPr lang="pt-BR" sz="2000" dirty="0"/>
              <a:t>direta decorrente de operação entre órgãos, fundos e entidades integrantes dos Orçamentos Fiscal e da Seguridade Social - </a:t>
            </a:r>
            <a:r>
              <a:rPr lang="pt-BR" sz="2000" b="1" dirty="0"/>
              <a:t>91</a:t>
            </a:r>
            <a:r>
              <a:rPr lang="pt-BR" sz="2000" b="1" dirty="0" smtClean="0"/>
              <a:t>.</a:t>
            </a:r>
          </a:p>
          <a:p>
            <a:pPr marL="82296" indent="0">
              <a:buNone/>
            </a:pPr>
            <a:endParaRPr lang="pt-BR" b="1" dirty="0"/>
          </a:p>
          <a:p>
            <a:pPr marL="82296" indent="0">
              <a:buNone/>
            </a:pPr>
            <a:endParaRPr lang="pt-BR" b="1" dirty="0" smtClean="0"/>
          </a:p>
          <a:p>
            <a:pPr marL="82296" indent="0">
              <a:buNone/>
            </a:pPr>
            <a:endParaRPr lang="pt-BR" b="1" dirty="0"/>
          </a:p>
          <a:p>
            <a:endParaRPr lang="pt-BR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884954010"/>
              </p:ext>
            </p:extLst>
          </p:nvPr>
        </p:nvGraphicFramePr>
        <p:xfrm>
          <a:off x="2555776" y="4941168"/>
          <a:ext cx="4824536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558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>ELEMENTO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03648" y="1484784"/>
            <a:ext cx="7498080" cy="4800600"/>
          </a:xfrm>
        </p:spPr>
        <p:txBody>
          <a:bodyPr>
            <a:normAutofit fontScale="85000" lnSpcReduction="10000"/>
          </a:bodyPr>
          <a:lstStyle/>
          <a:p>
            <a:pPr marL="82296" indent="0" algn="just">
              <a:buNone/>
            </a:pPr>
            <a:r>
              <a:rPr lang="pt-BR" dirty="0" smtClean="0"/>
              <a:t>Tem </a:t>
            </a:r>
            <a:r>
              <a:rPr lang="pt-BR" dirty="0"/>
              <a:t>por finalidade </a:t>
            </a:r>
            <a:r>
              <a:rPr lang="pt-BR" b="1" dirty="0"/>
              <a:t>identificar os objetos de gasto de cada despesa</a:t>
            </a:r>
            <a:r>
              <a:rPr lang="pt-BR" dirty="0"/>
              <a:t>, tais como vencimentos e </a:t>
            </a:r>
            <a:r>
              <a:rPr lang="pt-BR" dirty="0" smtClean="0"/>
              <a:t>vantagens </a:t>
            </a:r>
            <a:r>
              <a:rPr lang="pt-BR" dirty="0"/>
              <a:t>fixas, juros, diárias, material de consumo, serviços de terceiros prestados sob qualquer forma, subvenções sociais, obras e instalações, equipamentos e material permanentes, auxílios, amortização e outros que a administração pública utiliza para a consecução de seus fins. (atualmente é regulamentada para todas as esferas de governo – federal, estadual e municipal - através do Anexo II da Portaria Interministerial MF/MPOG no 163, de 4 de maio 2001, D.O.U. 07.06. 2001)</a:t>
            </a:r>
          </a:p>
        </p:txBody>
      </p:sp>
    </p:spTree>
    <p:extLst>
      <p:ext uri="{BB962C8B-B14F-4D97-AF65-F5344CB8AC3E}">
        <p14:creationId xmlns:p14="http://schemas.microsoft.com/office/powerpoint/2010/main" val="1537318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EXEMPLOS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603" y="1413036"/>
            <a:ext cx="7632848" cy="4896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eta para a direita 3"/>
          <p:cNvSpPr/>
          <p:nvPr/>
        </p:nvSpPr>
        <p:spPr>
          <a:xfrm>
            <a:off x="3995936" y="3645154"/>
            <a:ext cx="50405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0464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3100" dirty="0" smtClean="0"/>
              <a:t/>
            </a:r>
            <a:br>
              <a:rPr lang="pt-BR" sz="3100" dirty="0" smtClean="0"/>
            </a:br>
            <a:r>
              <a:rPr lang="pt-BR" sz="3100" b="1" dirty="0" smtClean="0"/>
              <a:t>CLASSIFICAÇÃO </a:t>
            </a:r>
            <a:r>
              <a:rPr lang="pt-BR" sz="3100" b="1" dirty="0"/>
              <a:t>POR NATUREZA DE DESPESA</a:t>
            </a:r>
            <a:r>
              <a:rPr lang="pt-BR" b="1" dirty="0"/>
              <a:t/>
            </a:r>
            <a:br>
              <a:rPr lang="pt-BR" b="1" dirty="0"/>
            </a:b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endParaRPr lang="pt-BR" dirty="0" smtClean="0"/>
          </a:p>
          <a:p>
            <a:pPr marL="82296" indent="0">
              <a:buNone/>
            </a:pPr>
            <a:r>
              <a:rPr lang="pt-BR" b="1" dirty="0" smtClean="0"/>
              <a:t>30- MATERIAL </a:t>
            </a:r>
            <a:r>
              <a:rPr lang="pt-BR" b="1" dirty="0"/>
              <a:t>DE CONSUMO </a:t>
            </a:r>
            <a:endParaRPr lang="pt-BR" b="1" dirty="0" smtClean="0"/>
          </a:p>
          <a:p>
            <a:pPr marL="82296" indent="0" algn="just">
              <a:buNone/>
            </a:pPr>
            <a:r>
              <a:rPr lang="pt-BR" dirty="0" smtClean="0"/>
              <a:t> Aquele </a:t>
            </a:r>
            <a:r>
              <a:rPr lang="pt-BR" dirty="0"/>
              <a:t>que, em razão de seu uso corrente, perde sua identidade física e/ou tem sua utilização limitada a dois anos</a:t>
            </a:r>
            <a:r>
              <a:rPr lang="pt-BR" dirty="0" smtClean="0"/>
              <a:t>.</a:t>
            </a:r>
          </a:p>
          <a:p>
            <a:pPr marL="82296" indent="0">
              <a:buNone/>
            </a:pPr>
            <a:endParaRPr lang="pt-BR" dirty="0"/>
          </a:p>
          <a:p>
            <a:pPr marL="82296" indent="0">
              <a:buNone/>
            </a:pP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551367"/>
            <a:ext cx="2232248" cy="1499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519848"/>
            <a:ext cx="2217398" cy="1660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605" y="4563808"/>
            <a:ext cx="2714625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335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MATERIAL DE CONSUMO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pt-BR" dirty="0"/>
              <a:t>É considerado quando atende pelo menos um dos critérios citados abaixo</a:t>
            </a:r>
            <a:r>
              <a:rPr lang="pt-BR" dirty="0" smtClean="0"/>
              <a:t>:</a:t>
            </a:r>
          </a:p>
          <a:p>
            <a:endParaRPr lang="pt-BR" dirty="0" smtClean="0"/>
          </a:p>
          <a:p>
            <a:r>
              <a:rPr lang="pt-BR" dirty="0" smtClean="0"/>
              <a:t>Durabilidade </a:t>
            </a:r>
            <a:endParaRPr lang="pt-BR" dirty="0"/>
          </a:p>
          <a:p>
            <a:r>
              <a:rPr lang="pt-BR" dirty="0"/>
              <a:t>Fragilidade</a:t>
            </a:r>
          </a:p>
          <a:p>
            <a:r>
              <a:rPr lang="pt-BR" dirty="0" err="1"/>
              <a:t>Perecibilidade</a:t>
            </a:r>
            <a:endParaRPr lang="pt-BR" dirty="0"/>
          </a:p>
          <a:p>
            <a:r>
              <a:rPr lang="pt-BR" dirty="0" err="1"/>
              <a:t>Incorporabilidade</a:t>
            </a:r>
            <a:endParaRPr lang="pt-BR" dirty="0"/>
          </a:p>
          <a:p>
            <a:r>
              <a:rPr lang="pt-BR" dirty="0" err="1"/>
              <a:t>Transformabilidade</a:t>
            </a:r>
            <a:endParaRPr lang="pt-BR" dirty="0"/>
          </a:p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636912"/>
            <a:ext cx="3456384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6081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3100" b="1" dirty="0" smtClean="0"/>
              <a:t/>
            </a:r>
            <a:br>
              <a:rPr lang="pt-BR" sz="3100" b="1" dirty="0" smtClean="0"/>
            </a:br>
            <a:r>
              <a:rPr lang="pt-BR" sz="3100" b="1" dirty="0" smtClean="0"/>
              <a:t>CLASSIFICAÇÃO </a:t>
            </a:r>
            <a:r>
              <a:rPr lang="pt-BR" sz="3100" b="1" dirty="0"/>
              <a:t>POR NATUREZA DE DESPESA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 algn="just">
              <a:buNone/>
            </a:pPr>
            <a:r>
              <a:rPr lang="pt-BR" dirty="0"/>
              <a:t>É considerado </a:t>
            </a:r>
            <a:r>
              <a:rPr lang="pt-BR" b="1" dirty="0"/>
              <a:t>MATERIAL PERMANENTE </a:t>
            </a:r>
            <a:r>
              <a:rPr lang="pt-BR" dirty="0"/>
              <a:t>aquele que, em razão de seu uso corrente, não perde a sua identidade física e/ou tem uma durabilidade superior a dois anos.</a:t>
            </a:r>
          </a:p>
          <a:p>
            <a:pPr marL="82296" indent="0">
              <a:buNone/>
            </a:pP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52" y="4005064"/>
            <a:ext cx="2435423" cy="2435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386466"/>
            <a:ext cx="2071329" cy="1801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717032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5681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2800" b="1" dirty="0" smtClean="0"/>
              <a:t>PADRÃO PARA </a:t>
            </a:r>
            <a:r>
              <a:rPr lang="pt-BR" sz="2800" b="1" dirty="0"/>
              <a:t>CLASSIFICAÇÃO DA DESPESA ORÇAMENTÁRIA POR NATUREZA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82296" indent="0">
              <a:buNone/>
            </a:pPr>
            <a:endParaRPr lang="pt-BR" dirty="0" smtClean="0"/>
          </a:p>
          <a:p>
            <a:pPr marL="82296" indent="0">
              <a:buNone/>
            </a:pPr>
            <a:endParaRPr lang="pt-BR" dirty="0"/>
          </a:p>
          <a:p>
            <a:pPr marL="82296" indent="0">
              <a:buNone/>
            </a:pPr>
            <a:endParaRPr lang="pt-BR" dirty="0" smtClean="0"/>
          </a:p>
          <a:p>
            <a:pPr marL="82296" indent="0">
              <a:buNone/>
            </a:pPr>
            <a:endParaRPr lang="pt-BR" dirty="0"/>
          </a:p>
          <a:p>
            <a:pPr marL="82296" indent="0" algn="ctr">
              <a:buNone/>
            </a:pPr>
            <a:r>
              <a:rPr lang="pt-BR" b="1" dirty="0" smtClean="0"/>
              <a:t>Utilizar </a:t>
            </a:r>
            <a:r>
              <a:rPr lang="pt-BR" b="1" dirty="0"/>
              <a:t>como padrão, </a:t>
            </a:r>
            <a:r>
              <a:rPr lang="pt-BR" b="1" dirty="0" smtClean="0"/>
              <a:t>A FINALIDADE DO MATERIAL, </a:t>
            </a:r>
            <a:r>
              <a:rPr lang="pt-BR" b="1" dirty="0"/>
              <a:t>e não a localização (local onde será utilizado). </a:t>
            </a:r>
            <a:endParaRPr lang="pt-BR" b="1" dirty="0" smtClean="0"/>
          </a:p>
          <a:p>
            <a:pPr marL="82296" indent="0">
              <a:buNone/>
            </a:pPr>
            <a:endParaRPr lang="pt-BR" dirty="0"/>
          </a:p>
          <a:p>
            <a:pPr marL="82296" indent="0">
              <a:buNone/>
            </a:pPr>
            <a:r>
              <a:rPr lang="pt-BR" dirty="0" smtClean="0"/>
              <a:t>Exemplo</a:t>
            </a:r>
            <a:r>
              <a:rPr lang="pt-BR" dirty="0"/>
              <a:t>: café - gênero alimentício.</a:t>
            </a:r>
          </a:p>
          <a:p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700808"/>
            <a:ext cx="3816424" cy="162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06352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9632" y="-315416"/>
            <a:ext cx="7674056" cy="1733054"/>
          </a:xfrm>
        </p:spPr>
        <p:txBody>
          <a:bodyPr>
            <a:noAutofit/>
          </a:bodyPr>
          <a:lstStyle/>
          <a:p>
            <a:pPr algn="ctr"/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1800" dirty="0"/>
              <a:t/>
            </a:r>
            <a:br>
              <a:rPr lang="pt-BR" sz="1800" dirty="0"/>
            </a:br>
            <a:r>
              <a:rPr lang="pt-BR" sz="2400" b="1" dirty="0" smtClean="0"/>
              <a:t>MATERIAL </a:t>
            </a:r>
            <a:r>
              <a:rPr lang="pt-BR" sz="2400" b="1" dirty="0"/>
              <a:t>DE CONSUMO </a:t>
            </a:r>
            <a:br>
              <a:rPr lang="pt-BR" sz="2400" b="1" dirty="0"/>
            </a:br>
            <a:r>
              <a:rPr lang="pt-BR" sz="2400" b="1" dirty="0"/>
              <a:t>X</a:t>
            </a:r>
            <a:br>
              <a:rPr lang="pt-BR" sz="2400" b="1" dirty="0"/>
            </a:br>
            <a:r>
              <a:rPr lang="pt-BR" sz="2400" b="1" dirty="0"/>
              <a:t> SERVIÇOS DE TERCEIROS</a:t>
            </a:r>
            <a:br>
              <a:rPr lang="pt-BR" sz="2400" b="1" dirty="0"/>
            </a:br>
            <a:endParaRPr lang="pt-BR" sz="24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 algn="ctr">
              <a:buNone/>
            </a:pPr>
            <a:r>
              <a:rPr lang="pt-BR" b="1" dirty="0"/>
              <a:t>MATERIAL DE CONSUMO </a:t>
            </a:r>
          </a:p>
          <a:p>
            <a:pPr marL="82296" indent="0">
              <a:buNone/>
            </a:pPr>
            <a:r>
              <a:rPr lang="pt-BR" dirty="0"/>
              <a:t>Não há fornecimento de matéria prima.</a:t>
            </a:r>
          </a:p>
          <a:p>
            <a:pPr marL="82296" indent="0">
              <a:buNone/>
            </a:pPr>
            <a:endParaRPr lang="pt-BR" dirty="0"/>
          </a:p>
          <a:p>
            <a:pPr marL="82296" indent="0" algn="ctr">
              <a:buNone/>
            </a:pPr>
            <a:r>
              <a:rPr lang="pt-BR" b="1" dirty="0"/>
              <a:t>SERVIÇOS DE TERCEIROS </a:t>
            </a:r>
          </a:p>
          <a:p>
            <a:pPr marL="82296" indent="0">
              <a:buNone/>
            </a:pPr>
            <a:r>
              <a:rPr lang="pt-BR" dirty="0"/>
              <a:t>Há fornecimento de matéria prima.</a:t>
            </a:r>
          </a:p>
          <a:p>
            <a:pPr marL="82296" indent="0">
              <a:buNone/>
            </a:pPr>
            <a:endParaRPr lang="pt-BR" dirty="0"/>
          </a:p>
          <a:p>
            <a:pPr marL="82296" indent="0" algn="ctr">
              <a:buNone/>
            </a:pPr>
            <a:r>
              <a:rPr lang="pt-BR" b="1" dirty="0" smtClean="0"/>
              <a:t>Exemplo:  placas </a:t>
            </a:r>
            <a:r>
              <a:rPr lang="pt-BR" b="1" dirty="0"/>
              <a:t>de sinalização</a:t>
            </a:r>
          </a:p>
          <a:p>
            <a:endParaRPr lang="pt-BR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88840"/>
            <a:ext cx="515689" cy="6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519" y="3774342"/>
            <a:ext cx="443681" cy="564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484238"/>
            <a:ext cx="1618457" cy="1132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402626"/>
            <a:ext cx="2211221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31185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 algn="just">
              <a:buNone/>
            </a:pPr>
            <a:r>
              <a:rPr lang="pt-BR" dirty="0" smtClean="0"/>
              <a:t>Não </a:t>
            </a:r>
            <a:r>
              <a:rPr lang="pt-BR" dirty="0"/>
              <a:t>há relação entre o documento fiscal apresentado pelo fornecedor e a classificação da despesa orçamentária.</a:t>
            </a:r>
          </a:p>
          <a:p>
            <a:pPr marL="82296" indent="0" algn="just">
              <a:buNone/>
            </a:pPr>
            <a:r>
              <a:rPr lang="pt-BR" dirty="0" smtClean="0"/>
              <a:t>A </a:t>
            </a:r>
            <a:r>
              <a:rPr lang="pt-BR" dirty="0"/>
              <a:t>NF pode ser de serviço e a despesa orçamentária ser classificada como material de consumo</a:t>
            </a:r>
          </a:p>
          <a:p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581128"/>
            <a:ext cx="3240360" cy="1728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2" y="0"/>
            <a:ext cx="5841256" cy="1459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2600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03648" y="692696"/>
            <a:ext cx="7507560" cy="1454193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sz="3600" b="1" dirty="0" smtClean="0"/>
              <a:t>Faço </a:t>
            </a:r>
            <a:r>
              <a:rPr lang="pt-BR" sz="3600" b="1" dirty="0"/>
              <a:t>desse jeito porque </a:t>
            </a:r>
            <a:r>
              <a:rPr lang="pt-BR" sz="3600" b="1" dirty="0" smtClean="0"/>
              <a:t>Sempre </a:t>
            </a:r>
            <a:r>
              <a:rPr lang="pt-BR" sz="3600" b="1" dirty="0"/>
              <a:t>foi assim....</a:t>
            </a:r>
            <a:br>
              <a:rPr lang="pt-BR" sz="3600" b="1" dirty="0"/>
            </a:br>
            <a:endParaRPr lang="pt-BR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72816"/>
            <a:ext cx="5040560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907704" y="5085184"/>
            <a:ext cx="6408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Tente! Pense!</a:t>
            </a:r>
          </a:p>
          <a:p>
            <a:r>
              <a:rPr lang="pt-BR" dirty="0" smtClean="0"/>
              <a:t>Questione os procedimentos realizados no município.</a:t>
            </a:r>
          </a:p>
          <a:p>
            <a:pPr algn="ctr"/>
            <a:r>
              <a:rPr lang="pt-BR" dirty="0" smtClean="0"/>
              <a:t>A LEGISLAÇÃO É BASE </a:t>
            </a:r>
            <a:r>
              <a:rPr lang="pt-BR" dirty="0" smtClean="0"/>
              <a:t>SEMPRE !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5184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700" dirty="0" smtClean="0"/>
              <a:t/>
            </a:r>
            <a:br>
              <a:rPr lang="pt-BR" sz="2700" dirty="0" smtClean="0"/>
            </a:br>
            <a:r>
              <a:rPr lang="pt-BR" sz="2700" b="1" dirty="0" smtClean="0"/>
              <a:t>SERVIÇOS </a:t>
            </a:r>
            <a:r>
              <a:rPr lang="pt-BR" sz="2700" b="1" dirty="0"/>
              <a:t>DE TERCEIROS </a:t>
            </a:r>
            <a:br>
              <a:rPr lang="pt-BR" sz="2700" b="1" dirty="0"/>
            </a:br>
            <a:r>
              <a:rPr lang="pt-BR" sz="2700" b="1" dirty="0"/>
              <a:t>X </a:t>
            </a:r>
            <a:br>
              <a:rPr lang="pt-BR" sz="2700" b="1" dirty="0"/>
            </a:br>
            <a:r>
              <a:rPr lang="pt-BR" sz="2700" b="1" dirty="0"/>
              <a:t>OBRAS E INSTALAÇÕES</a:t>
            </a:r>
            <a:r>
              <a:rPr lang="pt-BR" b="1" dirty="0"/>
              <a:t/>
            </a:r>
            <a:br>
              <a:rPr lang="pt-BR" b="1" dirty="0"/>
            </a:b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pt-BR" b="1" dirty="0"/>
              <a:t>SERVIÇOS DE TERCEIROS </a:t>
            </a:r>
          </a:p>
          <a:p>
            <a:pPr marL="82296" indent="0" algn="just">
              <a:buNone/>
            </a:pPr>
            <a:r>
              <a:rPr lang="pt-BR" dirty="0"/>
              <a:t>Não ocasiona a ampliação relevante do potencial de geração de benefícios econômicos futuros;</a:t>
            </a:r>
          </a:p>
          <a:p>
            <a:pPr marL="82296" indent="0">
              <a:buNone/>
            </a:pPr>
            <a:r>
              <a:rPr lang="pt-BR" b="1" dirty="0" smtClean="0"/>
              <a:t>Exemplo</a:t>
            </a:r>
            <a:r>
              <a:rPr lang="pt-BR" b="1" dirty="0"/>
              <a:t>: </a:t>
            </a:r>
            <a:r>
              <a:rPr lang="pt-BR" dirty="0"/>
              <a:t>Manutenção do prédio das salas de aula de uma escola</a:t>
            </a:r>
          </a:p>
          <a:p>
            <a:pPr marL="82296" indent="0">
              <a:buNone/>
            </a:pPr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987" y="4365104"/>
            <a:ext cx="2880321" cy="1742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07451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2400" b="1" dirty="0"/>
              <a:t>SERVIÇOS DE TERCEIROS </a:t>
            </a:r>
            <a:br>
              <a:rPr lang="pt-BR" sz="2400" b="1" dirty="0"/>
            </a:br>
            <a:r>
              <a:rPr lang="pt-BR" sz="2400" b="1" dirty="0"/>
              <a:t>X </a:t>
            </a:r>
            <a:br>
              <a:rPr lang="pt-BR" sz="2400" b="1" dirty="0"/>
            </a:br>
            <a:r>
              <a:rPr lang="pt-BR" sz="2400" b="1" dirty="0"/>
              <a:t>OBRAS E INSTALAÇÕES</a:t>
            </a:r>
            <a:r>
              <a:rPr lang="pt-BR" sz="2400" dirty="0"/>
              <a:t/>
            </a:r>
            <a:br>
              <a:rPr lang="pt-BR" sz="2400" dirty="0"/>
            </a:b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pt-BR" b="1" dirty="0"/>
              <a:t>OBRAS E INSTALAÇÕES</a:t>
            </a:r>
          </a:p>
          <a:p>
            <a:pPr marL="82296" indent="0" algn="just">
              <a:buNone/>
            </a:pPr>
            <a:r>
              <a:rPr lang="pt-BR" dirty="0"/>
              <a:t>Ocasiona  a ampliação relevante </a:t>
            </a:r>
            <a:r>
              <a:rPr lang="pt-BR" dirty="0" smtClean="0"/>
              <a:t>do potencial </a:t>
            </a:r>
            <a:r>
              <a:rPr lang="pt-BR" dirty="0"/>
              <a:t>de geração de benefícios econômicos futuros.</a:t>
            </a:r>
          </a:p>
          <a:p>
            <a:pPr marL="82296" indent="0">
              <a:buNone/>
            </a:pPr>
            <a:r>
              <a:rPr lang="pt-BR" b="1" dirty="0" smtClean="0"/>
              <a:t>Exemplo</a:t>
            </a:r>
            <a:r>
              <a:rPr lang="pt-BR" b="1" dirty="0"/>
              <a:t>: </a:t>
            </a:r>
            <a:r>
              <a:rPr lang="pt-BR" dirty="0"/>
              <a:t>Ampliação do prédio das salas de aula de uma escola</a:t>
            </a:r>
          </a:p>
          <a:p>
            <a:pPr marL="82296" indent="0">
              <a:buNone/>
            </a:pPr>
            <a:endParaRPr lang="pt-B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581128"/>
            <a:ext cx="4392488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99152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/>
              <a:t>DÚVIDAS FREQUENTES</a:t>
            </a:r>
            <a:br>
              <a:rPr lang="pt-BR" b="1" dirty="0"/>
            </a:b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03648" y="1412776"/>
            <a:ext cx="7498080" cy="4800600"/>
          </a:xfrm>
        </p:spPr>
        <p:txBody>
          <a:bodyPr>
            <a:normAutofit fontScale="92500"/>
          </a:bodyPr>
          <a:lstStyle/>
          <a:p>
            <a:pPr marL="82296" indent="0">
              <a:buNone/>
            </a:pPr>
            <a:r>
              <a:rPr lang="pt-BR" b="1" dirty="0"/>
              <a:t>FOLDERS, CARTAZES, BONÉS, CANETAS COM LOGOMARCA, ETC.: </a:t>
            </a:r>
          </a:p>
          <a:p>
            <a:pPr marL="82296" indent="0" algn="just">
              <a:buNone/>
            </a:pPr>
            <a:r>
              <a:rPr lang="pt-BR" dirty="0" smtClean="0"/>
              <a:t>Será </a:t>
            </a:r>
            <a:r>
              <a:rPr lang="pt-BR" dirty="0"/>
              <a:t>classificado como consumo </a:t>
            </a:r>
            <a:r>
              <a:rPr lang="pt-BR" b="1" dirty="0"/>
              <a:t>3.3.90.30</a:t>
            </a:r>
            <a:r>
              <a:rPr lang="pt-BR" dirty="0"/>
              <a:t> - </a:t>
            </a:r>
            <a:r>
              <a:rPr lang="pt-BR" b="1" dirty="0"/>
              <a:t>Material para Divulgação. </a:t>
            </a:r>
            <a:endParaRPr lang="pt-BR" b="1" dirty="0" smtClean="0"/>
          </a:p>
          <a:p>
            <a:pPr marL="82296" indent="0" algn="just">
              <a:buNone/>
            </a:pPr>
            <a:endParaRPr lang="pt-BR" dirty="0"/>
          </a:p>
          <a:p>
            <a:pPr marL="82296" indent="0">
              <a:buNone/>
            </a:pPr>
            <a:r>
              <a:rPr lang="pt-BR" dirty="0" smtClean="0"/>
              <a:t>       </a:t>
            </a:r>
          </a:p>
          <a:p>
            <a:pPr marL="82296" indent="0" algn="just">
              <a:buNone/>
            </a:pPr>
            <a:r>
              <a:rPr lang="pt-BR" dirty="0" smtClean="0"/>
              <a:t>Quando </a:t>
            </a:r>
            <a:r>
              <a:rPr lang="pt-BR" dirty="0"/>
              <a:t>a prefeitura fornecer a </a:t>
            </a:r>
            <a:r>
              <a:rPr lang="pt-BR" dirty="0" smtClean="0"/>
              <a:t>matéria-    prima </a:t>
            </a:r>
            <a:r>
              <a:rPr lang="pt-BR" dirty="0"/>
              <a:t>para a confecção, os materiais deverão ser classificados como serviço, 3.3.90.39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645024"/>
            <a:ext cx="1930482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39685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</p:spPr>
        <p:txBody>
          <a:bodyPr>
            <a:noAutofit/>
          </a:bodyPr>
          <a:lstStyle/>
          <a:p>
            <a:pPr algn="ctr"/>
            <a:r>
              <a:rPr lang="pt-BR" sz="3600" b="1" dirty="0" smtClean="0"/>
              <a:t>EXEMPLO </a:t>
            </a:r>
            <a:br>
              <a:rPr lang="pt-BR" sz="3600" b="1" dirty="0" smtClean="0"/>
            </a:br>
            <a:r>
              <a:rPr lang="pt-BR" sz="3600" b="1" dirty="0" smtClean="0"/>
              <a:t>LUVAS</a:t>
            </a: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1196752"/>
            <a:ext cx="7498080" cy="5051648"/>
          </a:xfrm>
        </p:spPr>
        <p:txBody>
          <a:bodyPr>
            <a:normAutofit fontScale="70000" lnSpcReduction="20000"/>
          </a:bodyPr>
          <a:lstStyle/>
          <a:p>
            <a:pPr marL="82296" indent="0">
              <a:buNone/>
            </a:pPr>
            <a:r>
              <a:rPr lang="pt-BR" dirty="0"/>
              <a:t>No mercado/comércio, existem diversos tipos de luvas para serem comercializadas. </a:t>
            </a:r>
          </a:p>
          <a:p>
            <a:pPr marL="82296" indent="0">
              <a:buNone/>
            </a:pPr>
            <a:r>
              <a:rPr lang="pt-BR" dirty="0"/>
              <a:t>	</a:t>
            </a:r>
            <a:r>
              <a:rPr lang="pt-BR" dirty="0" smtClean="0"/>
              <a:t>A </a:t>
            </a:r>
            <a:r>
              <a:rPr lang="pt-BR" dirty="0"/>
              <a:t>classificação orçamentária das luvas vai depender da finalidade para a qual a luva está sendo adquirida. Nesse sentido, a classificação será 3.3.90.30, podendo ser complementada por um dos seguintes subitens:</a:t>
            </a:r>
          </a:p>
          <a:p>
            <a:pPr marL="82296" indent="0">
              <a:buNone/>
            </a:pPr>
            <a:r>
              <a:rPr lang="pt-BR" dirty="0" smtClean="0"/>
              <a:t>●</a:t>
            </a:r>
            <a:r>
              <a:rPr lang="pt-BR" dirty="0"/>
              <a:t>	</a:t>
            </a:r>
            <a:r>
              <a:rPr lang="pt-BR" b="1" dirty="0"/>
              <a:t>3.3.90.30.14 </a:t>
            </a:r>
            <a:r>
              <a:rPr lang="pt-BR" dirty="0"/>
              <a:t>- MATERIAL EDUCATIVO E ESPORTIVO: quando for adquirida luva para ser utilizada diretamente na prática de atividades educativas e esportivas, tais como: luva para goleiro; luva para academia; luva para box; etc</a:t>
            </a:r>
            <a:r>
              <a:rPr lang="pt-BR" dirty="0" smtClean="0"/>
              <a:t>.</a:t>
            </a:r>
          </a:p>
          <a:p>
            <a:pPr marL="82296" indent="0">
              <a:buNone/>
            </a:pPr>
            <a:endParaRPr lang="pt-BR" dirty="0"/>
          </a:p>
          <a:p>
            <a:pPr marL="82296" indent="0">
              <a:buNone/>
            </a:pPr>
            <a:r>
              <a:rPr lang="pt-BR" dirty="0"/>
              <a:t>●	</a:t>
            </a:r>
            <a:r>
              <a:rPr lang="pt-BR" b="1" dirty="0"/>
              <a:t>3.3.90.30.24 </a:t>
            </a:r>
            <a:r>
              <a:rPr lang="pt-BR" dirty="0"/>
              <a:t>- MATERIAL P/ MANUT. DE BENS IMÓVEIS/INSTALAÇÕES: quando for adquirida luva (conexão) para fazer manutenções hidráulicas.</a:t>
            </a:r>
          </a:p>
          <a:p>
            <a:pPr marL="82296" indent="0">
              <a:buNone/>
            </a:pPr>
            <a:endParaRPr lang="pt-B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128" y="4005064"/>
            <a:ext cx="1151478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855" y="5085184"/>
            <a:ext cx="1191277" cy="1191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26509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EXEMPLO</a:t>
            </a:r>
            <a:r>
              <a:rPr lang="pt-BR" dirty="0"/>
              <a:t>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b="1" dirty="0" smtClean="0"/>
              <a:t>3.3.90.30.35</a:t>
            </a:r>
            <a:r>
              <a:rPr lang="pt-BR" dirty="0" smtClean="0"/>
              <a:t> </a:t>
            </a:r>
            <a:r>
              <a:rPr lang="pt-BR" dirty="0"/>
              <a:t>- MATERIAL LABORATORIAL: quando forem adquiridas luvas para serem utilizadas em laboratórios, com o objetivo de manusear produtos químicos, tais como: luvas de PVC; luvas de látex nitrílico; etc.</a:t>
            </a:r>
          </a:p>
          <a:p>
            <a:endParaRPr lang="pt-BR" dirty="0" smtClean="0"/>
          </a:p>
          <a:p>
            <a:endParaRPr lang="pt-BR" dirty="0"/>
          </a:p>
          <a:p>
            <a:r>
              <a:rPr lang="pt-BR" b="1" dirty="0" smtClean="0"/>
              <a:t>3.3.90.30.36</a:t>
            </a:r>
            <a:r>
              <a:rPr lang="pt-BR" dirty="0" smtClean="0"/>
              <a:t> </a:t>
            </a:r>
            <a:r>
              <a:rPr lang="pt-BR" dirty="0"/>
              <a:t>- MATERIAL HOSPITALAR: quando forem adquiridas luvas de procedimentos para utilizar em hospitais ou ambulatórios. Normalmente são as luvas de látex descartáveis.</a:t>
            </a:r>
          </a:p>
          <a:p>
            <a:endParaRPr lang="pt-B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429000"/>
            <a:ext cx="783530" cy="783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503" y="5810944"/>
            <a:ext cx="7810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417" y="3374571"/>
            <a:ext cx="990533" cy="990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55421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EXEMPLO</a:t>
            </a:r>
            <a:r>
              <a:rPr lang="pt-BR" dirty="0"/>
              <a:t>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pt-BR" b="1" dirty="0"/>
              <a:t>3.3.90.30.28 -</a:t>
            </a:r>
            <a:r>
              <a:rPr lang="pt-BR" dirty="0"/>
              <a:t> MATERIAL DE PROTEÇÃO E SEGURANÇA: quando for adquirida luva para a proteção de pessoas, para socorro de pessoas e animais, para socorro de bens públicos (veículos, aeronaves, embarcações), ou para sobrevivência de pessoas. Enquadram-se nesta categoria: luvas em borracha, utilizadas em limpezas e outras atividades; luvas de malha tricotada, utilizadas, por exemplo, para jardinagem; luvas isolantes, utilizadas por quem trabalha com eletricidade; luva térmica para proteger do calor; luva de raspa para quem trabalha com carga e descarga, ou com agentes corrosivos e abrasivos; luva em malha de aço ou </a:t>
            </a:r>
            <a:r>
              <a:rPr lang="pt-BR" dirty="0" err="1"/>
              <a:t>anticorte</a:t>
            </a:r>
            <a:r>
              <a:rPr lang="pt-BR" dirty="0"/>
              <a:t>, para quem trabalha com objetos cortantes; luvas </a:t>
            </a:r>
            <a:r>
              <a:rPr lang="pt-BR" dirty="0" err="1"/>
              <a:t>antivibrações</a:t>
            </a:r>
            <a:r>
              <a:rPr lang="pt-BR" dirty="0"/>
              <a:t>, normalmente utilizada por quem trabalha com mecânica; etc.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446" y="5072875"/>
            <a:ext cx="1801383" cy="135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941168"/>
            <a:ext cx="2016224" cy="1517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48256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>EXEMPLO </a:t>
            </a:r>
            <a:br>
              <a:rPr lang="pt-BR" b="1" dirty="0" smtClean="0"/>
            </a:b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82296" indent="0" algn="ctr">
              <a:buNone/>
            </a:pPr>
            <a:r>
              <a:rPr lang="pt-BR" dirty="0"/>
              <a:t>(</a:t>
            </a:r>
            <a:r>
              <a:rPr lang="pt-BR" b="1" dirty="0"/>
              <a:t>SERVIÇOS GRÁFICOS</a:t>
            </a:r>
            <a:r>
              <a:rPr lang="pt-BR" dirty="0"/>
              <a:t>)</a:t>
            </a:r>
            <a:br>
              <a:rPr lang="pt-BR" dirty="0"/>
            </a:br>
            <a:endParaRPr lang="pt-BR" dirty="0" smtClean="0"/>
          </a:p>
          <a:p>
            <a:pPr marL="82296" indent="0" algn="ctr">
              <a:buNone/>
            </a:pPr>
            <a:endParaRPr lang="pt-BR" dirty="0"/>
          </a:p>
          <a:p>
            <a:pPr marL="82296" indent="0" algn="ctr">
              <a:buNone/>
            </a:pPr>
            <a:endParaRPr lang="pt-BR" dirty="0"/>
          </a:p>
          <a:p>
            <a:pPr marL="82296" indent="0" algn="ctr">
              <a:buNone/>
            </a:pPr>
            <a:r>
              <a:rPr lang="pt-BR" sz="4000" b="1" dirty="0" smtClean="0"/>
              <a:t>Será </a:t>
            </a:r>
            <a:r>
              <a:rPr lang="pt-BR" sz="4000" b="1" dirty="0"/>
              <a:t>classificado como material. </a:t>
            </a:r>
            <a:endParaRPr lang="pt-BR" sz="4000" b="1" dirty="0" smtClean="0"/>
          </a:p>
          <a:p>
            <a:pPr marL="82296" indent="0" algn="ctr">
              <a:buNone/>
            </a:pPr>
            <a:endParaRPr lang="pt-BR" sz="4000" b="1" dirty="0" smtClean="0"/>
          </a:p>
          <a:p>
            <a:pPr marL="82296" indent="0">
              <a:buNone/>
            </a:pPr>
            <a:r>
              <a:rPr lang="pt-BR" b="1" dirty="0" smtClean="0"/>
              <a:t>Exceto</a:t>
            </a:r>
            <a:r>
              <a:rPr lang="pt-BR" dirty="0" smtClean="0"/>
              <a:t> </a:t>
            </a:r>
            <a:r>
              <a:rPr lang="pt-BR" dirty="0"/>
              <a:t>se a instituição fornecer a matéria-prima, conforme consta na Portaria nº 448/2002:</a:t>
            </a:r>
          </a:p>
          <a:p>
            <a:pPr marL="82296" indent="0">
              <a:buNone/>
            </a:pPr>
            <a:endParaRPr lang="pt-BR" dirty="0"/>
          </a:p>
          <a:p>
            <a:pPr marL="82296" indent="0" algn="just">
              <a:buNone/>
            </a:pPr>
            <a:r>
              <a:rPr lang="pt-BR" dirty="0"/>
              <a:t>Art. 6º - A despesa com confecção de material por encomenda só deverá ser classificada como serviços de terceiros se o próprio órgão ou entidade fornecer a matéria-prima. Caso contrário, deverá ser classificada na natureza 4.4.90.52, em se tratando de confecção de material permanente, ou na natureza 3.3.90.30, se material de consumo.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93068"/>
            <a:ext cx="1584176" cy="103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23223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 smtClean="0"/>
              <a:t>EXEMPLO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 algn="ctr">
              <a:buNone/>
            </a:pPr>
            <a:r>
              <a:rPr lang="pt-BR" b="1" dirty="0"/>
              <a:t>(TRENAS</a:t>
            </a:r>
            <a:r>
              <a:rPr lang="pt-BR" b="1" dirty="0" smtClean="0"/>
              <a:t>)</a:t>
            </a:r>
          </a:p>
          <a:p>
            <a:pPr marL="82296" indent="0" algn="ctr">
              <a:buNone/>
            </a:pPr>
            <a:r>
              <a:rPr lang="pt-BR" dirty="0" smtClean="0"/>
              <a:t>Neste </a:t>
            </a:r>
            <a:r>
              <a:rPr lang="pt-BR" dirty="0"/>
              <a:t>caso, deve-se utilizar 3.3.90.30.42 (Ferramentas). </a:t>
            </a:r>
          </a:p>
          <a:p>
            <a:pPr marL="82296" indent="0" algn="ctr">
              <a:buNone/>
            </a:pPr>
            <a:endParaRPr lang="pt-BR" dirty="0"/>
          </a:p>
          <a:p>
            <a:pPr marL="82296" indent="0" algn="just">
              <a:buNone/>
            </a:pPr>
            <a:r>
              <a:rPr lang="pt-BR" dirty="0"/>
              <a:t>	Quando se tratar de trenas cujo custo seja elevado, o item deverá ser classificado no 4.4.90.52.04 (aparelhos de medição e orientação), por exemplo: trena eletrônica.</a:t>
            </a:r>
          </a:p>
          <a:p>
            <a:pPr marL="82296" indent="0" algn="ctr">
              <a:buNone/>
            </a:pPr>
            <a:endParaRPr lang="pt-B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924944"/>
            <a:ext cx="1800200" cy="891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7" y="5805264"/>
            <a:ext cx="1009072" cy="1009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4374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570186"/>
          </a:xfrm>
        </p:spPr>
        <p:txBody>
          <a:bodyPr>
            <a:noAutofit/>
          </a:bodyPr>
          <a:lstStyle/>
          <a:p>
            <a:r>
              <a:rPr lang="pt-BR" sz="3200" b="1" dirty="0"/>
              <a:t>DESPESAS QUE ENVOLVEM MAIS DE UMA NATUREZA DE DESPESA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82296" indent="0" algn="just">
              <a:buNone/>
            </a:pPr>
            <a:r>
              <a:rPr lang="pt-BR" dirty="0" smtClean="0"/>
              <a:t> * Devem </a:t>
            </a:r>
            <a:r>
              <a:rPr lang="pt-BR" dirty="0"/>
              <a:t>ter empenhos </a:t>
            </a:r>
            <a:r>
              <a:rPr lang="pt-BR" dirty="0" smtClean="0"/>
              <a:t>separados, dependendo </a:t>
            </a:r>
            <a:r>
              <a:rPr lang="pt-BR" dirty="0"/>
              <a:t>da finalidade</a:t>
            </a:r>
            <a:r>
              <a:rPr lang="pt-BR" dirty="0" smtClean="0"/>
              <a:t>:</a:t>
            </a:r>
          </a:p>
          <a:p>
            <a:pPr marL="82296" indent="0" algn="ctr">
              <a:buNone/>
            </a:pPr>
            <a:r>
              <a:rPr lang="pt-BR" b="1" dirty="0" smtClean="0"/>
              <a:t>Exemplo: Extintores </a:t>
            </a:r>
            <a:r>
              <a:rPr lang="pt-BR" b="1" dirty="0"/>
              <a:t>de Incêndio </a:t>
            </a:r>
          </a:p>
          <a:p>
            <a:pPr marL="82296" indent="0">
              <a:buNone/>
            </a:pPr>
            <a:endParaRPr lang="pt-BR" dirty="0" smtClean="0"/>
          </a:p>
          <a:p>
            <a:pPr marL="82296" indent="0">
              <a:buNone/>
            </a:pPr>
            <a:r>
              <a:rPr lang="pt-BR" dirty="0" smtClean="0"/>
              <a:t>Recarga </a:t>
            </a:r>
            <a:r>
              <a:rPr lang="pt-BR" dirty="0"/>
              <a:t>dos extintores: 3.3.90.30 </a:t>
            </a:r>
            <a:endParaRPr lang="pt-BR" dirty="0" smtClean="0"/>
          </a:p>
          <a:p>
            <a:pPr marL="82296" indent="0">
              <a:buNone/>
            </a:pPr>
            <a:endParaRPr lang="pt-BR" dirty="0" smtClean="0"/>
          </a:p>
          <a:p>
            <a:pPr marL="82296" indent="0">
              <a:buNone/>
            </a:pPr>
            <a:r>
              <a:rPr lang="pt-BR" dirty="0" smtClean="0"/>
              <a:t>Teste </a:t>
            </a:r>
            <a:r>
              <a:rPr lang="pt-BR" dirty="0"/>
              <a:t>da mangueira: 3.3.90.39; </a:t>
            </a:r>
            <a:endParaRPr lang="pt-BR" dirty="0" smtClean="0"/>
          </a:p>
          <a:p>
            <a:pPr marL="82296" indent="0">
              <a:buNone/>
            </a:pPr>
            <a:endParaRPr lang="pt-BR" dirty="0" smtClean="0"/>
          </a:p>
          <a:p>
            <a:pPr marL="82296" indent="0">
              <a:buNone/>
            </a:pPr>
            <a:endParaRPr lang="pt-BR" sz="2400" dirty="0" smtClean="0"/>
          </a:p>
          <a:p>
            <a:pPr marL="82296" indent="0">
              <a:buNone/>
            </a:pPr>
            <a:r>
              <a:rPr lang="pt-BR" sz="2800" dirty="0" smtClean="0"/>
              <a:t>Aquisição </a:t>
            </a:r>
            <a:r>
              <a:rPr lang="pt-BR" sz="2800" dirty="0"/>
              <a:t>de um novo extintor: 4.4.90.52</a:t>
            </a:r>
          </a:p>
          <a:p>
            <a:pPr marL="82296" indent="0">
              <a:buNone/>
            </a:pPr>
            <a:endParaRPr lang="pt-BR" sz="3600" dirty="0"/>
          </a:p>
          <a:p>
            <a:endParaRPr lang="pt-B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018551"/>
            <a:ext cx="720080" cy="932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120" y="3933056"/>
            <a:ext cx="879309" cy="786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446" y="4581128"/>
            <a:ext cx="1514975" cy="1573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44203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95536" y="476672"/>
            <a:ext cx="8153400" cy="5688632"/>
          </a:xfrm>
        </p:spPr>
        <p:txBody>
          <a:bodyPr/>
          <a:lstStyle/>
          <a:p>
            <a:pPr marL="82296" indent="0" algn="ctr">
              <a:buNone/>
            </a:pPr>
            <a:endParaRPr lang="pt-BR" sz="6000" dirty="0" smtClean="0"/>
          </a:p>
          <a:p>
            <a:endParaRPr lang="pt-BR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3350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6000" dirty="0" smtClean="0"/>
              <a:t/>
            </a:r>
            <a:br>
              <a:rPr lang="pt-BR" sz="6000" dirty="0" smtClean="0"/>
            </a:br>
            <a:r>
              <a:rPr lang="pt-BR" sz="6000" dirty="0" smtClean="0"/>
              <a:t>LEGISLAÇÃO</a:t>
            </a:r>
            <a:r>
              <a:rPr lang="pt-BR" sz="6000" dirty="0"/>
              <a:t/>
            </a:r>
            <a:br>
              <a:rPr lang="pt-BR" sz="6000" dirty="0"/>
            </a:br>
            <a:endParaRPr lang="pt-BR" sz="6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221560"/>
          </a:xfrm>
        </p:spPr>
        <p:txBody>
          <a:bodyPr/>
          <a:lstStyle/>
          <a:p>
            <a:r>
              <a:rPr lang="pt-BR" dirty="0"/>
              <a:t>Lei nº 4.320, de 17 de março de 1964;</a:t>
            </a:r>
          </a:p>
          <a:p>
            <a:r>
              <a:rPr lang="pt-BR" dirty="0"/>
              <a:t>Portaria STN nº 448, de 13 de setembro de 2002;</a:t>
            </a:r>
          </a:p>
          <a:p>
            <a:r>
              <a:rPr lang="pt-BR" dirty="0"/>
              <a:t>Manual de Contabilidade Aplicada ao Setor Público;</a:t>
            </a:r>
          </a:p>
          <a:p>
            <a:r>
              <a:rPr lang="pt-BR" dirty="0"/>
              <a:t>PORTARIA Nº 163 de 04 de maio de 2001.</a:t>
            </a:r>
          </a:p>
          <a:p>
            <a:pPr marL="82296" indent="0">
              <a:buNone/>
            </a:pP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653136"/>
            <a:ext cx="3456384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745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4800" dirty="0" smtClean="0"/>
              <a:t/>
            </a:r>
            <a:br>
              <a:rPr lang="pt-BR" sz="4800" dirty="0" smtClean="0"/>
            </a:br>
            <a:r>
              <a:rPr lang="pt-BR" sz="4800" dirty="0" smtClean="0"/>
              <a:t>DESPESA </a:t>
            </a:r>
            <a:r>
              <a:rPr lang="pt-BR" sz="4800" dirty="0"/>
              <a:t>PÚBLICA</a:t>
            </a:r>
            <a:br>
              <a:rPr lang="pt-BR" sz="4800" dirty="0"/>
            </a:br>
            <a:endParaRPr lang="pt-BR" sz="4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40768"/>
            <a:ext cx="554461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619672" y="3717032"/>
            <a:ext cx="691276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 smtClean="0"/>
          </a:p>
          <a:p>
            <a:pPr algn="just"/>
            <a:r>
              <a:rPr lang="pt-BR" sz="2800" dirty="0" smtClean="0"/>
              <a:t>É o conjunto de dispêndios realizados pelos entes públicos para custear os serviços públicos (despesas correntes) prestados à sociedade ou para a realização de investimentos (despesas de capital).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64332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64219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600" b="1" dirty="0" smtClean="0"/>
              <a:t>CODIFICAÇÃO </a:t>
            </a:r>
            <a:r>
              <a:rPr lang="pt-BR" sz="3600" b="1" dirty="0"/>
              <a:t>DA DESPESA ORÇAMENTÁRIA POR NATUREZA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76872"/>
            <a:ext cx="7056784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557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CATEGORIA ECONÔMICA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15616" y="1412776"/>
            <a:ext cx="7818072" cy="4835624"/>
          </a:xfrm>
        </p:spPr>
        <p:txBody>
          <a:bodyPr>
            <a:normAutofit/>
          </a:bodyPr>
          <a:lstStyle/>
          <a:p>
            <a:endParaRPr lang="pt-BR" sz="2400" dirty="0" smtClean="0"/>
          </a:p>
          <a:p>
            <a:endParaRPr lang="pt-BR" sz="2400" dirty="0"/>
          </a:p>
          <a:p>
            <a:endParaRPr lang="pt-BR" sz="2400" dirty="0" smtClean="0"/>
          </a:p>
          <a:p>
            <a:endParaRPr lang="pt-BR" sz="2400" dirty="0"/>
          </a:p>
          <a:p>
            <a:endParaRPr lang="pt-BR" sz="2400" dirty="0" smtClean="0"/>
          </a:p>
          <a:p>
            <a:endParaRPr lang="pt-BR" sz="2400" dirty="0" smtClean="0"/>
          </a:p>
          <a:p>
            <a:pPr marL="82296" indent="0">
              <a:buNone/>
            </a:pPr>
            <a:r>
              <a:rPr lang="pt-BR" sz="2400" dirty="0" smtClean="0"/>
              <a:t>(</a:t>
            </a:r>
            <a:r>
              <a:rPr lang="pt-BR" sz="2400" dirty="0"/>
              <a:t>3) DESPESAS </a:t>
            </a:r>
            <a:r>
              <a:rPr lang="pt-BR" sz="2400" dirty="0" smtClean="0"/>
              <a:t>CORRENTES</a:t>
            </a:r>
          </a:p>
          <a:p>
            <a:pPr marL="82296" indent="0">
              <a:buNone/>
            </a:pPr>
            <a:endParaRPr lang="pt-BR" sz="2400" dirty="0"/>
          </a:p>
          <a:p>
            <a:pPr marL="82296" indent="0">
              <a:buNone/>
            </a:pPr>
            <a:r>
              <a:rPr lang="pt-BR" sz="2400" dirty="0" smtClean="0"/>
              <a:t>Não </a:t>
            </a:r>
            <a:r>
              <a:rPr lang="pt-BR" sz="2400" dirty="0"/>
              <a:t>contribuem, diretamente, para a formação ou aquisição de um bem de capital.</a:t>
            </a:r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412776"/>
            <a:ext cx="3888432" cy="2664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509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CATEGORIA ECONÔMICA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pPr marL="82296" indent="0">
              <a:buNone/>
            </a:pPr>
            <a:r>
              <a:rPr lang="pt-BR" dirty="0" smtClean="0"/>
              <a:t>4</a:t>
            </a:r>
            <a:r>
              <a:rPr lang="pt-BR" dirty="0"/>
              <a:t>) DESPESAS  DE CAPITAL</a:t>
            </a:r>
          </a:p>
          <a:p>
            <a:pPr marL="82296" indent="0">
              <a:buNone/>
            </a:pPr>
            <a:endParaRPr lang="pt-BR" dirty="0" smtClean="0"/>
          </a:p>
          <a:p>
            <a:pPr marL="82296" indent="0">
              <a:buNone/>
            </a:pPr>
            <a:r>
              <a:rPr lang="pt-BR" dirty="0" smtClean="0"/>
              <a:t>Contribuem</a:t>
            </a:r>
            <a:r>
              <a:rPr lang="pt-BR" dirty="0"/>
              <a:t>, diretamente, para a formação ou aquisição de um bem de capital.</a:t>
            </a:r>
          </a:p>
          <a:p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12776"/>
            <a:ext cx="5904655" cy="236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217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GRUPO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(</a:t>
            </a:r>
            <a:r>
              <a:rPr lang="pt-BR" dirty="0"/>
              <a:t>3) DESPESAS </a:t>
            </a:r>
            <a:r>
              <a:rPr lang="pt-BR" dirty="0" smtClean="0"/>
              <a:t>CORRENTES</a:t>
            </a:r>
          </a:p>
          <a:p>
            <a:r>
              <a:rPr lang="pt-BR" dirty="0" smtClean="0"/>
              <a:t>→ 1 </a:t>
            </a:r>
            <a:r>
              <a:rPr lang="pt-BR" dirty="0"/>
              <a:t>Pessoal e Encargos </a:t>
            </a:r>
            <a:r>
              <a:rPr lang="pt-BR" dirty="0" smtClean="0"/>
              <a:t>Sociais</a:t>
            </a:r>
          </a:p>
          <a:p>
            <a:endParaRPr lang="pt-BR" dirty="0" smtClean="0"/>
          </a:p>
          <a:p>
            <a:endParaRPr lang="pt-BR" dirty="0"/>
          </a:p>
          <a:p>
            <a:r>
              <a:rPr lang="pt-BR" dirty="0"/>
              <a:t>→ 2 Juros e Encargos da </a:t>
            </a:r>
            <a:r>
              <a:rPr lang="pt-BR" dirty="0" smtClean="0"/>
              <a:t>Dívida</a:t>
            </a:r>
          </a:p>
          <a:p>
            <a:pPr marL="82296" indent="0">
              <a:buNone/>
            </a:pPr>
            <a:endParaRPr lang="pt-BR" dirty="0" smtClean="0"/>
          </a:p>
          <a:p>
            <a:endParaRPr lang="pt-BR" dirty="0"/>
          </a:p>
          <a:p>
            <a:r>
              <a:rPr lang="pt-BR" dirty="0"/>
              <a:t>→ 3 Outras Despesas Correntes</a:t>
            </a:r>
          </a:p>
          <a:p>
            <a:endParaRPr lang="pt-B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708" y="2564905"/>
            <a:ext cx="1944217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708" y="4221088"/>
            <a:ext cx="2376264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330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GRUPO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pt-BR" dirty="0" smtClean="0"/>
              <a:t>(4) </a:t>
            </a:r>
            <a:r>
              <a:rPr lang="pt-BR" dirty="0"/>
              <a:t>DESPESAS  DE </a:t>
            </a:r>
            <a:r>
              <a:rPr lang="pt-BR" dirty="0" smtClean="0"/>
              <a:t>CAPITAL</a:t>
            </a:r>
          </a:p>
          <a:p>
            <a:pPr marL="82296" indent="0">
              <a:buNone/>
            </a:pPr>
            <a:endParaRPr lang="pt-BR" dirty="0"/>
          </a:p>
          <a:p>
            <a:r>
              <a:rPr lang="pt-BR" dirty="0"/>
              <a:t>→ 4 </a:t>
            </a:r>
            <a:r>
              <a:rPr lang="pt-BR" dirty="0" smtClean="0"/>
              <a:t>Investimentos</a:t>
            </a:r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→ 5 Inversões Financeiras</a:t>
            </a:r>
          </a:p>
          <a:p>
            <a:endParaRPr lang="pt-B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821" y="3212976"/>
            <a:ext cx="317182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241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ício">
  <a:themeElements>
    <a:clrScheme name="Solstí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í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í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243</TotalTime>
  <Words>988</Words>
  <Application>Microsoft Office PowerPoint</Application>
  <PresentationFormat>Apresentação na tela (4:3)</PresentationFormat>
  <Paragraphs>160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0" baseType="lpstr">
      <vt:lpstr>Solstício</vt:lpstr>
      <vt:lpstr>                        CLASSIFICAÇÃO DA  DESPESA ORÇAMENTÁRIA </vt:lpstr>
      <vt:lpstr>     Faço desse jeito porque Sempre foi assim.... </vt:lpstr>
      <vt:lpstr> LEGISLAÇÃO </vt:lpstr>
      <vt:lpstr> DESPESA PÚBLICA </vt:lpstr>
      <vt:lpstr>CODIFICAÇÃO DA DESPESA ORÇAMENTÁRIA POR NATUREZA</vt:lpstr>
      <vt:lpstr>CATEGORIA ECONÔMICA</vt:lpstr>
      <vt:lpstr>CATEGORIA ECONÔMICA</vt:lpstr>
      <vt:lpstr>GRUPO</vt:lpstr>
      <vt:lpstr>GRUPO</vt:lpstr>
      <vt:lpstr>MODALIDADE DE APLICAÇÃO</vt:lpstr>
      <vt:lpstr>MODALIDADE DE APLICAÇÃO</vt:lpstr>
      <vt:lpstr> ELEMENTO </vt:lpstr>
      <vt:lpstr>EXEMPLOS</vt:lpstr>
      <vt:lpstr> CLASSIFICAÇÃO POR NATUREZA DE DESPESA </vt:lpstr>
      <vt:lpstr>MATERIAL DE CONSUMO</vt:lpstr>
      <vt:lpstr> CLASSIFICAÇÃO POR NATUREZA DE DESPESA </vt:lpstr>
      <vt:lpstr>PADRÃO PARA CLASSIFICAÇÃO DA DESPESA ORÇAMENTÁRIA POR NATUREZA</vt:lpstr>
      <vt:lpstr>  MATERIAL DE CONSUMO  X  SERVIÇOS DE TERCEIROS </vt:lpstr>
      <vt:lpstr>Apresentação do PowerPoint</vt:lpstr>
      <vt:lpstr> SERVIÇOS DE TERCEIROS  X  OBRAS E INSTALAÇÕES </vt:lpstr>
      <vt:lpstr>SERVIÇOS DE TERCEIROS  X  OBRAS E INSTALAÇÕES </vt:lpstr>
      <vt:lpstr>DÚVIDAS FREQUENTES </vt:lpstr>
      <vt:lpstr>EXEMPLO  LUVAS</vt:lpstr>
      <vt:lpstr>EXEMPLO </vt:lpstr>
      <vt:lpstr>EXEMPLO </vt:lpstr>
      <vt:lpstr> EXEMPLO  </vt:lpstr>
      <vt:lpstr>EXEMPLO</vt:lpstr>
      <vt:lpstr>DESPESAS QUE ENVOLVEM MAIS DE UMA NATUREZA DE DESPESA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CLASSIFICAÇÃO DA  DESPESA ORÇAMENTÁRIA </dc:title>
  <dc:creator>MARIELLA DE PINA SANTOS</dc:creator>
  <cp:lastModifiedBy>MARIELLA DE PINA SANTOS</cp:lastModifiedBy>
  <cp:revision>77</cp:revision>
  <dcterms:created xsi:type="dcterms:W3CDTF">2019-06-25T20:05:06Z</dcterms:created>
  <dcterms:modified xsi:type="dcterms:W3CDTF">2019-06-26T14:33:02Z</dcterms:modified>
</cp:coreProperties>
</file>